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83" r:id="rId11"/>
    <p:sldId id="266" r:id="rId12"/>
    <p:sldId id="267" r:id="rId13"/>
    <p:sldId id="268" r:id="rId14"/>
    <p:sldId id="285" r:id="rId15"/>
    <p:sldId id="287" r:id="rId16"/>
    <p:sldId id="286" r:id="rId17"/>
    <p:sldId id="291" r:id="rId18"/>
    <p:sldId id="288" r:id="rId19"/>
    <p:sldId id="290" r:id="rId20"/>
    <p:sldId id="289" r:id="rId21"/>
    <p:sldId id="300" r:id="rId22"/>
    <p:sldId id="299" r:id="rId23"/>
    <p:sldId id="301" r:id="rId24"/>
    <p:sldId id="302" r:id="rId25"/>
    <p:sldId id="303" r:id="rId26"/>
    <p:sldId id="305" r:id="rId27"/>
    <p:sldId id="306" r:id="rId28"/>
    <p:sldId id="308" r:id="rId29"/>
    <p:sldId id="307" r:id="rId30"/>
    <p:sldId id="281" r:id="rId31"/>
    <p:sldId id="282" r:id="rId32"/>
    <p:sldId id="284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>
      <p:cViewPr varScale="1">
        <p:scale>
          <a:sx n="89" d="100"/>
          <a:sy n="89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gm-s-nf500-1\Home\Christopher.Gitro\Maddox%20Classification%20Study\Maddox_Classification_Stud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gm-s-nf500-1\Home\Christopher.Gitro\Maddox%20Classification%20Study\Maddox_Classification_Stud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gm-s-nf500-1\Home\Christopher.Gitro\Maddox%20Classification%20Study\Maddox_Classification_Stud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gm-s-nf500-1\Home\Christopher.Gitro\Maddox%20Classification%20Study\Maddox_Classification_Stud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gm-s-nf500-1\Home\Christopher.Gitro\Maddox%20Classification%20Study\Maddox_Classification_Stud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gm-s-nf500-1\Home\Christopher.Gitro\Maddox%20Classification%20Study\Maddox_Classification_Stud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gm-s-nf500-1\Home\Christopher.Gitro\Maddox%20Classification%20Study\Maddox_Classification_Stud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gm-s-nf500-1\Home\Christopher.Gitro\Maddox%20Classification%20Study\Maddox_Classification_Stud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gm-s-nf500-1\Home\Christopher.Gitro\Maddox%20Classification%20Study\Maddox_Classification_Stud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Flash Flood Event Classification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Main!$D$68</c:f>
              <c:strCache>
                <c:ptCount val="1"/>
                <c:pt idx="0">
                  <c:v>Number</c:v>
                </c:pt>
              </c:strCache>
            </c:strRef>
          </c:tx>
          <c:dLbls>
            <c:showVal val="1"/>
          </c:dLbls>
          <c:cat>
            <c:strRef>
              <c:f>Main!$C$69:$C$73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Meso High</c:v>
                </c:pt>
                <c:pt idx="3">
                  <c:v>Unclassified</c:v>
                </c:pt>
                <c:pt idx="4">
                  <c:v>Tropical</c:v>
                </c:pt>
              </c:strCache>
            </c:strRef>
          </c:cat>
          <c:val>
            <c:numRef>
              <c:f>Main!$D$69:$D$73</c:f>
              <c:numCache>
                <c:formatCode>General</c:formatCode>
                <c:ptCount val="5"/>
                <c:pt idx="0">
                  <c:v>7</c:v>
                </c:pt>
                <c:pt idx="1">
                  <c:v>20</c:v>
                </c:pt>
                <c:pt idx="2">
                  <c:v>2</c:v>
                </c:pt>
                <c:pt idx="3">
                  <c:v>10</c:v>
                </c:pt>
                <c:pt idx="4">
                  <c:v>3</c:v>
                </c:pt>
              </c:numCache>
            </c:numRef>
          </c:val>
        </c:ser>
        <c:shape val="cylinder"/>
        <c:axId val="40429824"/>
        <c:axId val="51994624"/>
        <c:axId val="0"/>
      </c:bar3DChart>
      <c:catAx>
        <c:axId val="40429824"/>
        <c:scaling>
          <c:orientation val="minMax"/>
        </c:scaling>
        <c:axPos val="b"/>
        <c:tickLblPos val="nextTo"/>
        <c:crossAx val="51994624"/>
        <c:crosses val="autoZero"/>
        <c:auto val="1"/>
        <c:lblAlgn val="ctr"/>
        <c:lblOffset val="100"/>
      </c:catAx>
      <c:valAx>
        <c:axId val="51994624"/>
        <c:scaling>
          <c:orientation val="minMax"/>
          <c:max val="25"/>
        </c:scaling>
        <c:axPos val="l"/>
        <c:majorGridlines/>
        <c:numFmt formatCode="General" sourceLinked="1"/>
        <c:tickLblPos val="nextTo"/>
        <c:crossAx val="40429824"/>
        <c:crosses val="autoZero"/>
        <c:crossBetween val="between"/>
      </c:valAx>
    </c:plotArea>
    <c:plotVisOnly val="1"/>
  </c:chart>
  <c:spPr>
    <a:noFill/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/>
              <a:t>Flash</a:t>
            </a:r>
            <a:r>
              <a:rPr lang="en-US" sz="1600" baseline="0"/>
              <a:t> Flood Synoptic Type by Percentage</a:t>
            </a:r>
            <a:endParaRPr lang="en-US" sz="1600"/>
          </a:p>
        </c:rich>
      </c:tx>
      <c:layout>
        <c:manualLayout>
          <c:xMode val="edge"/>
          <c:yMode val="edge"/>
          <c:x val="0.12011811023622072"/>
          <c:y val="4.6296296296296571E-3"/>
        </c:manualLayout>
      </c:layout>
    </c:title>
    <c:plotArea>
      <c:layout/>
      <c:pieChart>
        <c:varyColors val="1"/>
        <c:ser>
          <c:idx val="0"/>
          <c:order val="0"/>
          <c:spPr>
            <a:ln w="6350" cmpd="sng">
              <a:solidFill>
                <a:schemeClr val="tx1"/>
              </a:solidFill>
              <a:prstDash val="solid"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Frontal, 16.67%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Synoptic </a:t>
                    </a:r>
                    <a:r>
                      <a:rPr lang="en-US" dirty="0"/>
                      <a:t>47.62%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Unclassified23.81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Meso High, 4.76%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Tropical, 7.14%</a:t>
                    </a:r>
                  </a:p>
                </c:rich>
              </c:tx>
              <c:dLblPos val="bestFit"/>
              <c:showVal val="1"/>
              <c:showCatName val="1"/>
            </c:dLbl>
            <c:numFmt formatCode="#,##0.00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estFit"/>
            <c:showVal val="1"/>
            <c:showCatName val="1"/>
            <c:showLeaderLines val="1"/>
          </c:dLbls>
          <c:cat>
            <c:strRef>
              <c:f>Main!$A$77:$A$81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Unclassified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Main!$B$77:$B$81</c:f>
              <c:numCache>
                <c:formatCode>General</c:formatCode>
                <c:ptCount val="5"/>
                <c:pt idx="0">
                  <c:v>16.666666666666664</c:v>
                </c:pt>
                <c:pt idx="1">
                  <c:v>47.619047619047308</c:v>
                </c:pt>
                <c:pt idx="2">
                  <c:v>23.809523809523668</c:v>
                </c:pt>
                <c:pt idx="3">
                  <c:v>4.7619047619047619</c:v>
                </c:pt>
                <c:pt idx="4">
                  <c:v>7.1428571428571415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598215622286769"/>
          <c:y val="0.34915841941775638"/>
          <c:w val="0.27529794517130224"/>
          <c:h val="0.60149935386517395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 sz="3200"/>
          </a:pPr>
          <a:endParaRPr lang="en-US"/>
        </a:p>
      </c:txPr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v>Events by Month</c:v>
          </c:tx>
          <c:dLbls>
            <c:showVal val="1"/>
          </c:dLbls>
          <c:cat>
            <c:strRef>
              <c:f>Main!$C$52:$C$63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 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Main!$D$52:$D$63</c:f>
              <c:numCache>
                <c:formatCode>General</c:formatCode>
                <c:ptCount val="12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6</c:v>
                </c:pt>
                <c:pt idx="6">
                  <c:v>7</c:v>
                </c:pt>
                <c:pt idx="7">
                  <c:v>7</c:v>
                </c:pt>
                <c:pt idx="8">
                  <c:v>5</c:v>
                </c:pt>
                <c:pt idx="9">
                  <c:v>0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</c:ser>
        <c:shape val="cylinder"/>
        <c:axId val="52435584"/>
        <c:axId val="52453760"/>
        <c:axId val="0"/>
      </c:bar3DChart>
      <c:catAx>
        <c:axId val="52435584"/>
        <c:scaling>
          <c:orientation val="minMax"/>
        </c:scaling>
        <c:axPos val="b"/>
        <c:tickLblPos val="nextTo"/>
        <c:crossAx val="52453760"/>
        <c:crosses val="autoZero"/>
        <c:auto val="1"/>
        <c:lblAlgn val="ctr"/>
        <c:lblOffset val="100"/>
      </c:catAx>
      <c:valAx>
        <c:axId val="52453760"/>
        <c:scaling>
          <c:orientation val="minMax"/>
        </c:scaling>
        <c:axPos val="l"/>
        <c:majorGridlines/>
        <c:numFmt formatCode="General" sourceLinked="1"/>
        <c:tickLblPos val="nextTo"/>
        <c:crossAx val="52435584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600"/>
            </a:pPr>
            <a:r>
              <a:rPr lang="en-US" sz="3600" baseline="0" dirty="0" smtClean="0"/>
              <a:t>Type </a:t>
            </a:r>
            <a:r>
              <a:rPr lang="en-US" sz="3600" baseline="0" dirty="0"/>
              <a:t>by Season</a:t>
            </a:r>
            <a:endParaRPr lang="en-US" sz="3600" dirty="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4.1197834645669291E-2"/>
          <c:y val="0.14630096237970253"/>
          <c:w val="0.82371402012248474"/>
          <c:h val="0.57585739282589765"/>
        </c:manualLayout>
      </c:layout>
      <c:bar3DChart>
        <c:barDir val="col"/>
        <c:grouping val="clustered"/>
        <c:ser>
          <c:idx val="0"/>
          <c:order val="0"/>
          <c:tx>
            <c:strRef>
              <c:f>Main!$E$84</c:f>
              <c:strCache>
                <c:ptCount val="1"/>
                <c:pt idx="0">
                  <c:v>Winter</c:v>
                </c:pt>
              </c:strCache>
            </c:strRef>
          </c:tx>
          <c:cat>
            <c:strRef>
              <c:f>Main!$C$85:$C$89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Meso High</c:v>
                </c:pt>
                <c:pt idx="3">
                  <c:v>Unclassified</c:v>
                </c:pt>
                <c:pt idx="4">
                  <c:v>Tropical</c:v>
                </c:pt>
              </c:strCache>
            </c:strRef>
          </c:cat>
          <c:val>
            <c:numRef>
              <c:f>Main!$E$85:$E$89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Main!$F$84</c:f>
              <c:strCache>
                <c:ptCount val="1"/>
                <c:pt idx="0">
                  <c:v>Spring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Main!$C$85:$C$89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Meso High</c:v>
                </c:pt>
                <c:pt idx="3">
                  <c:v>Unclassified</c:v>
                </c:pt>
                <c:pt idx="4">
                  <c:v>Tropical</c:v>
                </c:pt>
              </c:strCache>
            </c:strRef>
          </c:cat>
          <c:val>
            <c:numRef>
              <c:f>Main!$F$85:$F$89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Main!$G$84</c:f>
              <c:strCache>
                <c:ptCount val="1"/>
                <c:pt idx="0">
                  <c:v>Summer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Main!$C$85:$C$89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Meso High</c:v>
                </c:pt>
                <c:pt idx="3">
                  <c:v>Unclassified</c:v>
                </c:pt>
                <c:pt idx="4">
                  <c:v>Tropical</c:v>
                </c:pt>
              </c:strCache>
            </c:strRef>
          </c:cat>
          <c:val>
            <c:numRef>
              <c:f>Main!$G$85:$G$89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2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Main!$H$84</c:f>
              <c:strCache>
                <c:ptCount val="1"/>
                <c:pt idx="0">
                  <c:v>Fall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Main!$C$85:$C$89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Meso High</c:v>
                </c:pt>
                <c:pt idx="3">
                  <c:v>Unclassified</c:v>
                </c:pt>
                <c:pt idx="4">
                  <c:v>Tropical</c:v>
                </c:pt>
              </c:strCache>
            </c:strRef>
          </c:cat>
          <c:val>
            <c:numRef>
              <c:f>Main!$H$85:$H$89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shape val="cylinder"/>
        <c:axId val="52484736"/>
        <c:axId val="52044160"/>
        <c:axId val="0"/>
      </c:bar3DChart>
      <c:catAx>
        <c:axId val="52484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2044160"/>
        <c:crosses val="autoZero"/>
        <c:auto val="1"/>
        <c:lblAlgn val="ctr"/>
        <c:lblOffset val="100"/>
      </c:catAx>
      <c:valAx>
        <c:axId val="52044160"/>
        <c:scaling>
          <c:orientation val="minMax"/>
        </c:scaling>
        <c:axPos val="l"/>
        <c:majorGridlines/>
        <c:numFmt formatCode="General" sourceLinked="1"/>
        <c:tickLblPos val="nextTo"/>
        <c:crossAx val="52484736"/>
        <c:crosses val="autoZero"/>
        <c:crossBetween val="between"/>
      </c:valAx>
    </c:plotArea>
    <c:legend>
      <c:legendPos val="r"/>
      <c:layout/>
      <c:txPr>
        <a:bodyPr/>
        <a:lstStyle/>
        <a:p>
          <a:pPr rtl="0">
            <a:defRPr sz="14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LLJ</a:t>
            </a:r>
            <a:r>
              <a:rPr lang="en-US" sz="2800" baseline="0"/>
              <a:t> Wind Speeds (kts)</a:t>
            </a:r>
            <a:endParaRPr lang="en-US" sz="28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Q1</c:v>
          </c:tx>
          <c:spPr>
            <a:ln>
              <a:noFill/>
            </a:ln>
          </c:spPr>
          <c:marker>
            <c:symbol val="diamond"/>
            <c:size val="12"/>
          </c:marker>
          <c:cat>
            <c:strRef>
              <c:f>Main!$E$92:$I$92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Unclassified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Main!$E$93:$I$93</c:f>
              <c:numCache>
                <c:formatCode>General</c:formatCode>
                <c:ptCount val="5"/>
                <c:pt idx="0">
                  <c:v>13.25</c:v>
                </c:pt>
                <c:pt idx="1">
                  <c:v>24</c:v>
                </c:pt>
                <c:pt idx="2">
                  <c:v>14</c:v>
                </c:pt>
                <c:pt idx="3">
                  <c:v>23.25</c:v>
                </c:pt>
                <c:pt idx="4">
                  <c:v>31.5</c:v>
                </c:pt>
              </c:numCache>
            </c:numRef>
          </c:val>
        </c:ser>
        <c:ser>
          <c:idx val="1"/>
          <c:order val="1"/>
          <c:tx>
            <c:v>Min</c:v>
          </c:tx>
          <c:spPr>
            <a:ln>
              <a:noFill/>
            </a:ln>
          </c:spPr>
          <c:marker>
            <c:symbol val="square"/>
            <c:size val="12"/>
          </c:marker>
          <c:cat>
            <c:strRef>
              <c:f>Main!$E$92:$I$92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Unclassified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Main!$E$94:$I$94</c:f>
              <c:numCache>
                <c:formatCode>General</c:formatCode>
                <c:ptCount val="5"/>
                <c:pt idx="0">
                  <c:v>7</c:v>
                </c:pt>
                <c:pt idx="1">
                  <c:v>12</c:v>
                </c:pt>
                <c:pt idx="2">
                  <c:v>5</c:v>
                </c:pt>
                <c:pt idx="3">
                  <c:v>23</c:v>
                </c:pt>
                <c:pt idx="4">
                  <c:v>17</c:v>
                </c:pt>
              </c:numCache>
            </c:numRef>
          </c:val>
        </c:ser>
        <c:ser>
          <c:idx val="2"/>
          <c:order val="2"/>
          <c:tx>
            <c:v>Median</c:v>
          </c:tx>
          <c:spPr>
            <a:ln>
              <a:noFill/>
            </a:ln>
          </c:spPr>
          <c:marker>
            <c:symbol val="triangle"/>
            <c:size val="12"/>
          </c:marker>
          <c:cat>
            <c:strRef>
              <c:f>Main!$E$92:$I$92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Unclassified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Main!$E$95:$I$95</c:f>
              <c:numCache>
                <c:formatCode>General</c:formatCode>
                <c:ptCount val="5"/>
                <c:pt idx="0">
                  <c:v>24</c:v>
                </c:pt>
                <c:pt idx="1">
                  <c:v>35</c:v>
                </c:pt>
                <c:pt idx="2">
                  <c:v>16</c:v>
                </c:pt>
                <c:pt idx="3">
                  <c:v>23.5</c:v>
                </c:pt>
                <c:pt idx="4">
                  <c:v>46</c:v>
                </c:pt>
              </c:numCache>
            </c:numRef>
          </c:val>
        </c:ser>
        <c:ser>
          <c:idx val="3"/>
          <c:order val="3"/>
          <c:tx>
            <c:v>Max</c:v>
          </c:tx>
          <c:spPr>
            <a:ln>
              <a:noFill/>
            </a:ln>
          </c:spPr>
          <c:marker>
            <c:symbol val="x"/>
            <c:size val="12"/>
          </c:marker>
          <c:cat>
            <c:strRef>
              <c:f>Main!$E$92:$I$92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Unclassified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Main!$E$96:$I$96</c:f>
              <c:numCache>
                <c:formatCode>General</c:formatCode>
                <c:ptCount val="5"/>
                <c:pt idx="0">
                  <c:v>33</c:v>
                </c:pt>
                <c:pt idx="1">
                  <c:v>74</c:v>
                </c:pt>
                <c:pt idx="2">
                  <c:v>40</c:v>
                </c:pt>
                <c:pt idx="3">
                  <c:v>24</c:v>
                </c:pt>
                <c:pt idx="4">
                  <c:v>58</c:v>
                </c:pt>
              </c:numCache>
            </c:numRef>
          </c:val>
        </c:ser>
        <c:ser>
          <c:idx val="4"/>
          <c:order val="4"/>
          <c:tx>
            <c:v>Q3</c:v>
          </c:tx>
          <c:spPr>
            <a:ln>
              <a:noFill/>
            </a:ln>
          </c:spPr>
          <c:marker>
            <c:symbol val="star"/>
            <c:size val="12"/>
          </c:marker>
          <c:cat>
            <c:strRef>
              <c:f>Main!$E$92:$I$92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Unclassified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Main!$E$97:$I$97</c:f>
              <c:numCache>
                <c:formatCode>General</c:formatCode>
                <c:ptCount val="5"/>
                <c:pt idx="0">
                  <c:v>28</c:v>
                </c:pt>
                <c:pt idx="1">
                  <c:v>63</c:v>
                </c:pt>
                <c:pt idx="2">
                  <c:v>27</c:v>
                </c:pt>
                <c:pt idx="3">
                  <c:v>23.75</c:v>
                </c:pt>
                <c:pt idx="4">
                  <c:v>52</c:v>
                </c:pt>
              </c:numCache>
            </c:numRef>
          </c:val>
        </c:ser>
        <c:hiLowLines>
          <c:spPr>
            <a:ln w="31750"/>
          </c:spPr>
        </c:hiLowLines>
        <c:upDownBars>
          <c:gapWidth val="150"/>
          <c:upBars>
            <c:spPr>
              <a:noFill/>
              <a:ln w="31750"/>
            </c:spPr>
          </c:upBars>
          <c:downBars/>
        </c:upDownBars>
        <c:marker val="1"/>
        <c:axId val="52089600"/>
        <c:axId val="52091136"/>
      </c:lineChart>
      <c:catAx>
        <c:axId val="52089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091136"/>
        <c:crosses val="autoZero"/>
        <c:auto val="1"/>
        <c:lblAlgn val="ctr"/>
        <c:lblOffset val="100"/>
      </c:catAx>
      <c:valAx>
        <c:axId val="52091136"/>
        <c:scaling>
          <c:orientation val="minMax"/>
        </c:scaling>
        <c:axPos val="l"/>
        <c:majorGridlines/>
        <c:numFmt formatCode="General" sourceLinked="1"/>
        <c:tickLblPos val="nextTo"/>
        <c:crossAx val="520896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LLJ</a:t>
            </a:r>
            <a:r>
              <a:rPr lang="en-US" sz="3200" baseline="0"/>
              <a:t> Winds (kts) - All Events</a:t>
            </a:r>
            <a:endParaRPr lang="en-US" sz="32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Q1</c:v>
          </c:tx>
          <c:marker>
            <c:symbol val="diamond"/>
            <c:size val="12"/>
          </c:marker>
          <c:val>
            <c:numRef>
              <c:f>Frontal!$G$64</c:f>
              <c:numCache>
                <c:formatCode>General</c:formatCode>
                <c:ptCount val="1"/>
                <c:pt idx="0">
                  <c:v>16.5</c:v>
                </c:pt>
              </c:numCache>
            </c:numRef>
          </c:val>
        </c:ser>
        <c:ser>
          <c:idx val="1"/>
          <c:order val="1"/>
          <c:tx>
            <c:v>Min</c:v>
          </c:tx>
          <c:marker>
            <c:symbol val="square"/>
            <c:size val="12"/>
          </c:marker>
          <c:val>
            <c:numRef>
              <c:f>Frontal!$G$65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v>Median</c:v>
          </c:tx>
          <c:marker>
            <c:symbol val="triangle"/>
            <c:size val="12"/>
          </c:marker>
          <c:val>
            <c:numRef>
              <c:f>Frontal!$G$66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3"/>
          <c:order val="3"/>
          <c:tx>
            <c:v>Max</c:v>
          </c:tx>
          <c:marker>
            <c:symbol val="x"/>
            <c:size val="12"/>
          </c:marker>
          <c:val>
            <c:numRef>
              <c:f>Frontal!$G$67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</c:ser>
        <c:ser>
          <c:idx val="4"/>
          <c:order val="4"/>
          <c:tx>
            <c:v>Q3</c:v>
          </c:tx>
          <c:marker>
            <c:symbol val="star"/>
            <c:size val="12"/>
          </c:marker>
          <c:val>
            <c:numRef>
              <c:f>Frontal!$G$68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hiLowLines>
          <c:spPr>
            <a:ln w="31750"/>
          </c:spPr>
        </c:hiLowLines>
        <c:upDownBars>
          <c:gapWidth val="150"/>
          <c:upBars>
            <c:spPr>
              <a:noFill/>
              <a:ln w="31750"/>
            </c:spPr>
          </c:upBars>
          <c:downBars/>
        </c:upDownBars>
        <c:marker val="1"/>
        <c:axId val="52722304"/>
        <c:axId val="52740480"/>
      </c:lineChart>
      <c:catAx>
        <c:axId val="52722304"/>
        <c:scaling>
          <c:orientation val="minMax"/>
        </c:scaling>
        <c:delete val="1"/>
        <c:axPos val="b"/>
        <c:tickLblPos val="none"/>
        <c:crossAx val="52740480"/>
        <c:crosses val="autoZero"/>
        <c:auto val="1"/>
        <c:lblAlgn val="ctr"/>
        <c:lblOffset val="100"/>
      </c:catAx>
      <c:valAx>
        <c:axId val="527404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7223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MBE</a:t>
            </a:r>
            <a:r>
              <a:rPr lang="en-US" sz="2800" baseline="0"/>
              <a:t> Speed (kts)</a:t>
            </a:r>
            <a:endParaRPr lang="en-US" sz="28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Q1</c:v>
          </c:tx>
          <c:spPr>
            <a:ln>
              <a:noFill/>
            </a:ln>
          </c:spPr>
          <c:marker>
            <c:symbol val="diamond"/>
            <c:size val="12"/>
          </c:marker>
          <c:cat>
            <c:strRef>
              <c:f>Main!$E$116:$I$116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Unclassified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Main!$E$117:$I$117</c:f>
              <c:numCache>
                <c:formatCode>General</c:formatCode>
                <c:ptCount val="5"/>
                <c:pt idx="0">
                  <c:v>8.5</c:v>
                </c:pt>
                <c:pt idx="1">
                  <c:v>14.5</c:v>
                </c:pt>
                <c:pt idx="2">
                  <c:v>6</c:v>
                </c:pt>
                <c:pt idx="3" formatCode="0.00">
                  <c:v>5.25</c:v>
                </c:pt>
                <c:pt idx="4">
                  <c:v>24</c:v>
                </c:pt>
              </c:numCache>
            </c:numRef>
          </c:val>
        </c:ser>
        <c:ser>
          <c:idx val="1"/>
          <c:order val="1"/>
          <c:tx>
            <c:v>Min</c:v>
          </c:tx>
          <c:spPr>
            <a:ln>
              <a:noFill/>
            </a:ln>
          </c:spPr>
          <c:marker>
            <c:symbol val="square"/>
            <c:size val="12"/>
          </c:marker>
          <c:cat>
            <c:strRef>
              <c:f>Main!$E$116:$I$116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Unclassified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Main!$E$118:$I$118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5</c:v>
                </c:pt>
                <c:pt idx="3">
                  <c:v>4</c:v>
                </c:pt>
                <c:pt idx="4">
                  <c:v>19</c:v>
                </c:pt>
              </c:numCache>
            </c:numRef>
          </c:val>
        </c:ser>
        <c:ser>
          <c:idx val="2"/>
          <c:order val="2"/>
          <c:tx>
            <c:v>Median</c:v>
          </c:tx>
          <c:spPr>
            <a:ln>
              <a:noFill/>
            </a:ln>
          </c:spPr>
          <c:marker>
            <c:symbol val="triangle"/>
            <c:size val="12"/>
          </c:marker>
          <c:cat>
            <c:strRef>
              <c:f>Main!$E$116:$I$116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Unclassified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Main!$E$119:$I$119</c:f>
              <c:numCache>
                <c:formatCode>General</c:formatCode>
                <c:ptCount val="5"/>
                <c:pt idx="0">
                  <c:v>14</c:v>
                </c:pt>
                <c:pt idx="1">
                  <c:v>17.5</c:v>
                </c:pt>
                <c:pt idx="2">
                  <c:v>8</c:v>
                </c:pt>
                <c:pt idx="3">
                  <c:v>6.5</c:v>
                </c:pt>
                <c:pt idx="4">
                  <c:v>29</c:v>
                </c:pt>
              </c:numCache>
            </c:numRef>
          </c:val>
        </c:ser>
        <c:ser>
          <c:idx val="3"/>
          <c:order val="3"/>
          <c:tx>
            <c:v>Max</c:v>
          </c:tx>
          <c:spPr>
            <a:ln>
              <a:noFill/>
            </a:ln>
          </c:spPr>
          <c:marker>
            <c:symbol val="x"/>
            <c:size val="12"/>
          </c:marker>
          <c:cat>
            <c:strRef>
              <c:f>Main!$E$116:$I$116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Unclassified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Main!$E$120:$I$120</c:f>
              <c:numCache>
                <c:formatCode>General</c:formatCode>
                <c:ptCount val="5"/>
                <c:pt idx="0">
                  <c:v>23</c:v>
                </c:pt>
                <c:pt idx="1">
                  <c:v>44</c:v>
                </c:pt>
                <c:pt idx="2">
                  <c:v>24</c:v>
                </c:pt>
                <c:pt idx="3">
                  <c:v>9</c:v>
                </c:pt>
                <c:pt idx="4">
                  <c:v>57</c:v>
                </c:pt>
              </c:numCache>
            </c:numRef>
          </c:val>
        </c:ser>
        <c:ser>
          <c:idx val="4"/>
          <c:order val="4"/>
          <c:tx>
            <c:v>Q3</c:v>
          </c:tx>
          <c:spPr>
            <a:ln>
              <a:noFill/>
            </a:ln>
          </c:spPr>
          <c:marker>
            <c:symbol val="star"/>
            <c:size val="12"/>
          </c:marker>
          <c:cat>
            <c:strRef>
              <c:f>Main!$E$116:$I$116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Unclassified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Main!$E$121:$I$121</c:f>
              <c:numCache>
                <c:formatCode>General</c:formatCode>
                <c:ptCount val="5"/>
                <c:pt idx="0">
                  <c:v>21</c:v>
                </c:pt>
                <c:pt idx="1">
                  <c:v>22.5</c:v>
                </c:pt>
                <c:pt idx="2">
                  <c:v>16</c:v>
                </c:pt>
                <c:pt idx="3">
                  <c:v>7.75</c:v>
                </c:pt>
                <c:pt idx="4">
                  <c:v>43</c:v>
                </c:pt>
              </c:numCache>
            </c:numRef>
          </c:val>
        </c:ser>
        <c:hiLowLines>
          <c:spPr>
            <a:ln w="31750"/>
          </c:spPr>
        </c:hiLowLines>
        <c:upDownBars>
          <c:gapWidth val="150"/>
          <c:upBars>
            <c:spPr>
              <a:noFill/>
              <a:ln w="31750"/>
            </c:spPr>
          </c:upBars>
          <c:downBars/>
        </c:upDownBars>
        <c:marker val="1"/>
        <c:axId val="52839168"/>
        <c:axId val="52840704"/>
      </c:lineChart>
      <c:catAx>
        <c:axId val="52839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840704"/>
        <c:crosses val="autoZero"/>
        <c:auto val="1"/>
        <c:lblAlgn val="ctr"/>
        <c:lblOffset val="100"/>
      </c:catAx>
      <c:valAx>
        <c:axId val="52840704"/>
        <c:scaling>
          <c:orientation val="minMax"/>
        </c:scaling>
        <c:axPos val="l"/>
        <c:majorGridlines/>
        <c:numFmt formatCode="General" sourceLinked="1"/>
        <c:tickLblPos val="nextTo"/>
        <c:crossAx val="528391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PWAT</a:t>
            </a:r>
            <a:r>
              <a:rPr lang="en-US" sz="2800" baseline="0"/>
              <a:t> vs Climo (% of normal)</a:t>
            </a:r>
            <a:endParaRPr lang="en-US" sz="28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Q1</c:v>
          </c:tx>
          <c:spPr>
            <a:ln>
              <a:noFill/>
            </a:ln>
          </c:spPr>
          <c:marker>
            <c:symbol val="diamond"/>
            <c:size val="12"/>
          </c:marker>
          <c:cat>
            <c:strRef>
              <c:f>Main!$E$139:$I$139</c:f>
              <c:strCache>
                <c:ptCount val="5"/>
                <c:pt idx="0">
                  <c:v>Frontal </c:v>
                </c:pt>
                <c:pt idx="1">
                  <c:v>Synoptic</c:v>
                </c:pt>
                <c:pt idx="2">
                  <c:v>Unclassifed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Main!$E$140:$I$140</c:f>
              <c:numCache>
                <c:formatCode>General</c:formatCode>
                <c:ptCount val="5"/>
                <c:pt idx="0">
                  <c:v>123</c:v>
                </c:pt>
                <c:pt idx="1">
                  <c:v>175</c:v>
                </c:pt>
                <c:pt idx="2">
                  <c:v>142</c:v>
                </c:pt>
                <c:pt idx="3">
                  <c:v>155</c:v>
                </c:pt>
                <c:pt idx="4">
                  <c:v>230</c:v>
                </c:pt>
              </c:numCache>
            </c:numRef>
          </c:val>
        </c:ser>
        <c:ser>
          <c:idx val="1"/>
          <c:order val="1"/>
          <c:tx>
            <c:v>Min</c:v>
          </c:tx>
          <c:spPr>
            <a:ln>
              <a:noFill/>
            </a:ln>
          </c:spPr>
          <c:marker>
            <c:symbol val="square"/>
            <c:size val="12"/>
          </c:marker>
          <c:cat>
            <c:strRef>
              <c:f>Main!$E$139:$I$139</c:f>
              <c:strCache>
                <c:ptCount val="5"/>
                <c:pt idx="0">
                  <c:v>Frontal </c:v>
                </c:pt>
                <c:pt idx="1">
                  <c:v>Synoptic</c:v>
                </c:pt>
                <c:pt idx="2">
                  <c:v>Unclassifed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Main!$E$141:$I$141</c:f>
              <c:numCache>
                <c:formatCode>General</c:formatCode>
                <c:ptCount val="5"/>
                <c:pt idx="0">
                  <c:v>111</c:v>
                </c:pt>
                <c:pt idx="1">
                  <c:v>133</c:v>
                </c:pt>
                <c:pt idx="2">
                  <c:v>99</c:v>
                </c:pt>
                <c:pt idx="3">
                  <c:v>152</c:v>
                </c:pt>
                <c:pt idx="4">
                  <c:v>228</c:v>
                </c:pt>
              </c:numCache>
            </c:numRef>
          </c:val>
        </c:ser>
        <c:ser>
          <c:idx val="2"/>
          <c:order val="2"/>
          <c:tx>
            <c:v>Median</c:v>
          </c:tx>
          <c:spPr>
            <a:ln>
              <a:noFill/>
            </a:ln>
          </c:spPr>
          <c:marker>
            <c:symbol val="triangle"/>
            <c:size val="12"/>
          </c:marker>
          <c:cat>
            <c:strRef>
              <c:f>Main!$E$139:$I$139</c:f>
              <c:strCache>
                <c:ptCount val="5"/>
                <c:pt idx="0">
                  <c:v>Frontal </c:v>
                </c:pt>
                <c:pt idx="1">
                  <c:v>Synoptic</c:v>
                </c:pt>
                <c:pt idx="2">
                  <c:v>Unclassifed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Main!$E$142:$I$142</c:f>
              <c:numCache>
                <c:formatCode>General</c:formatCode>
                <c:ptCount val="5"/>
                <c:pt idx="0">
                  <c:v>147</c:v>
                </c:pt>
                <c:pt idx="1">
                  <c:v>202</c:v>
                </c:pt>
                <c:pt idx="2">
                  <c:v>175</c:v>
                </c:pt>
                <c:pt idx="3">
                  <c:v>159</c:v>
                </c:pt>
                <c:pt idx="4">
                  <c:v>233</c:v>
                </c:pt>
              </c:numCache>
            </c:numRef>
          </c:val>
        </c:ser>
        <c:ser>
          <c:idx val="3"/>
          <c:order val="3"/>
          <c:tx>
            <c:v>Max</c:v>
          </c:tx>
          <c:spPr>
            <a:ln>
              <a:noFill/>
            </a:ln>
          </c:spPr>
          <c:marker>
            <c:symbol val="x"/>
            <c:size val="12"/>
          </c:marker>
          <c:cat>
            <c:strRef>
              <c:f>Main!$E$139:$I$139</c:f>
              <c:strCache>
                <c:ptCount val="5"/>
                <c:pt idx="0">
                  <c:v>Frontal </c:v>
                </c:pt>
                <c:pt idx="1">
                  <c:v>Synoptic</c:v>
                </c:pt>
                <c:pt idx="2">
                  <c:v>Unclassifed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Main!$E$143:$I$143</c:f>
              <c:numCache>
                <c:formatCode>General</c:formatCode>
                <c:ptCount val="5"/>
                <c:pt idx="0">
                  <c:v>198</c:v>
                </c:pt>
                <c:pt idx="1">
                  <c:v>472</c:v>
                </c:pt>
                <c:pt idx="2">
                  <c:v>206</c:v>
                </c:pt>
                <c:pt idx="3">
                  <c:v>166</c:v>
                </c:pt>
                <c:pt idx="4">
                  <c:v>270</c:v>
                </c:pt>
              </c:numCache>
            </c:numRef>
          </c:val>
        </c:ser>
        <c:ser>
          <c:idx val="4"/>
          <c:order val="4"/>
          <c:tx>
            <c:v>Q3</c:v>
          </c:tx>
          <c:spPr>
            <a:ln>
              <a:noFill/>
            </a:ln>
          </c:spPr>
          <c:marker>
            <c:symbol val="star"/>
            <c:size val="12"/>
          </c:marker>
          <c:cat>
            <c:strRef>
              <c:f>Main!$E$139:$I$139</c:f>
              <c:strCache>
                <c:ptCount val="5"/>
                <c:pt idx="0">
                  <c:v>Frontal </c:v>
                </c:pt>
                <c:pt idx="1">
                  <c:v>Synoptic</c:v>
                </c:pt>
                <c:pt idx="2">
                  <c:v>Unclassifed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Main!$E$144:$I$144</c:f>
              <c:numCache>
                <c:formatCode>General</c:formatCode>
                <c:ptCount val="5"/>
                <c:pt idx="0">
                  <c:v>170</c:v>
                </c:pt>
                <c:pt idx="1">
                  <c:v>317</c:v>
                </c:pt>
                <c:pt idx="2">
                  <c:v>190</c:v>
                </c:pt>
                <c:pt idx="3">
                  <c:v>162</c:v>
                </c:pt>
                <c:pt idx="4">
                  <c:v>251</c:v>
                </c:pt>
              </c:numCache>
            </c:numRef>
          </c:val>
        </c:ser>
        <c:hiLowLines>
          <c:spPr>
            <a:ln w="31750"/>
          </c:spPr>
        </c:hiLowLines>
        <c:upDownBars>
          <c:gapWidth val="150"/>
          <c:upBars>
            <c:spPr>
              <a:noFill/>
              <a:ln w="31750"/>
            </c:spPr>
          </c:upBars>
          <c:downBars/>
        </c:upDownBars>
        <c:marker val="1"/>
        <c:axId val="52886144"/>
        <c:axId val="52760960"/>
      </c:lineChart>
      <c:catAx>
        <c:axId val="52886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760960"/>
        <c:crosses val="autoZero"/>
        <c:auto val="1"/>
        <c:lblAlgn val="ctr"/>
        <c:lblOffset val="100"/>
      </c:catAx>
      <c:valAx>
        <c:axId val="52760960"/>
        <c:scaling>
          <c:orientation val="minMax"/>
        </c:scaling>
        <c:axPos val="l"/>
        <c:majorGridlines/>
        <c:numFmt formatCode="General" sourceLinked="1"/>
        <c:tickLblPos val="nextTo"/>
        <c:crossAx val="528861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Warm Cloud Layer Depth (ft)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Q1</c:v>
          </c:tx>
          <c:spPr>
            <a:ln>
              <a:noFill/>
            </a:ln>
          </c:spPr>
          <c:marker>
            <c:symbol val="diamond"/>
            <c:size val="12"/>
          </c:marker>
          <c:cat>
            <c:strRef>
              <c:f>Main!$E$132:$I$132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Unclassified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Main!$E$133:$I$133</c:f>
              <c:numCache>
                <c:formatCode>General</c:formatCode>
                <c:ptCount val="5"/>
                <c:pt idx="0">
                  <c:v>9484.75</c:v>
                </c:pt>
                <c:pt idx="1">
                  <c:v>8439.5</c:v>
                </c:pt>
                <c:pt idx="2">
                  <c:v>7891</c:v>
                </c:pt>
                <c:pt idx="3">
                  <c:v>10009.25</c:v>
                </c:pt>
                <c:pt idx="4">
                  <c:v>11395</c:v>
                </c:pt>
              </c:numCache>
            </c:numRef>
          </c:val>
        </c:ser>
        <c:ser>
          <c:idx val="1"/>
          <c:order val="1"/>
          <c:tx>
            <c:v>Min</c:v>
          </c:tx>
          <c:spPr>
            <a:ln>
              <a:noFill/>
            </a:ln>
          </c:spPr>
          <c:marker>
            <c:symbol val="square"/>
            <c:size val="12"/>
          </c:marker>
          <c:cat>
            <c:strRef>
              <c:f>Main!$E$132:$I$132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Unclassified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Main!$E$134:$I$134</c:f>
              <c:numCache>
                <c:formatCode>General</c:formatCode>
                <c:ptCount val="5"/>
                <c:pt idx="0">
                  <c:v>6723</c:v>
                </c:pt>
                <c:pt idx="1">
                  <c:v>7794</c:v>
                </c:pt>
                <c:pt idx="2">
                  <c:v>7627</c:v>
                </c:pt>
                <c:pt idx="3">
                  <c:v>9749</c:v>
                </c:pt>
                <c:pt idx="4">
                  <c:v>10389</c:v>
                </c:pt>
              </c:numCache>
            </c:numRef>
          </c:val>
        </c:ser>
        <c:ser>
          <c:idx val="2"/>
          <c:order val="2"/>
          <c:tx>
            <c:v>Median</c:v>
          </c:tx>
          <c:spPr>
            <a:ln>
              <a:noFill/>
            </a:ln>
          </c:spPr>
          <c:marker>
            <c:symbol val="triangle"/>
            <c:size val="12"/>
          </c:marker>
          <c:cat>
            <c:strRef>
              <c:f>Main!$E$132:$I$132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Unclassified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Main!$E$135:$I$135</c:f>
              <c:numCache>
                <c:formatCode>General</c:formatCode>
                <c:ptCount val="5"/>
                <c:pt idx="0">
                  <c:v>11610.5</c:v>
                </c:pt>
                <c:pt idx="1">
                  <c:v>9735</c:v>
                </c:pt>
                <c:pt idx="2">
                  <c:v>9935</c:v>
                </c:pt>
                <c:pt idx="3">
                  <c:v>10269.5</c:v>
                </c:pt>
                <c:pt idx="4">
                  <c:v>12401</c:v>
                </c:pt>
              </c:numCache>
            </c:numRef>
          </c:val>
        </c:ser>
        <c:ser>
          <c:idx val="3"/>
          <c:order val="3"/>
          <c:tx>
            <c:v>Max</c:v>
          </c:tx>
          <c:spPr>
            <a:ln>
              <a:noFill/>
            </a:ln>
          </c:spPr>
          <c:marker>
            <c:symbol val="x"/>
            <c:size val="12"/>
          </c:marker>
          <c:cat>
            <c:strRef>
              <c:f>Main!$E$132:$I$132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Unclassified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Main!$E$136:$I$136</c:f>
              <c:numCache>
                <c:formatCode>General</c:formatCode>
                <c:ptCount val="5"/>
                <c:pt idx="0">
                  <c:v>13555</c:v>
                </c:pt>
                <c:pt idx="1">
                  <c:v>12476</c:v>
                </c:pt>
                <c:pt idx="2">
                  <c:v>13011</c:v>
                </c:pt>
                <c:pt idx="3">
                  <c:v>10790</c:v>
                </c:pt>
                <c:pt idx="4">
                  <c:v>12764</c:v>
                </c:pt>
              </c:numCache>
            </c:numRef>
          </c:val>
        </c:ser>
        <c:ser>
          <c:idx val="4"/>
          <c:order val="4"/>
          <c:tx>
            <c:v>Q3</c:v>
          </c:tx>
          <c:spPr>
            <a:ln>
              <a:noFill/>
            </a:ln>
          </c:spPr>
          <c:marker>
            <c:symbol val="star"/>
            <c:size val="12"/>
          </c:marker>
          <c:cat>
            <c:strRef>
              <c:f>Main!$E$132:$I$132</c:f>
              <c:strCache>
                <c:ptCount val="5"/>
                <c:pt idx="0">
                  <c:v>Frontal</c:v>
                </c:pt>
                <c:pt idx="1">
                  <c:v>Synoptic</c:v>
                </c:pt>
                <c:pt idx="2">
                  <c:v>Unclassified</c:v>
                </c:pt>
                <c:pt idx="3">
                  <c:v>Meso High</c:v>
                </c:pt>
                <c:pt idx="4">
                  <c:v>Tropical</c:v>
                </c:pt>
              </c:strCache>
            </c:strRef>
          </c:cat>
          <c:val>
            <c:numRef>
              <c:f>Main!$E$137:$I$137</c:f>
              <c:numCache>
                <c:formatCode>General</c:formatCode>
                <c:ptCount val="5"/>
                <c:pt idx="0">
                  <c:v>13027.25</c:v>
                </c:pt>
                <c:pt idx="1">
                  <c:v>10603</c:v>
                </c:pt>
                <c:pt idx="2">
                  <c:v>11589</c:v>
                </c:pt>
                <c:pt idx="3">
                  <c:v>10529.75</c:v>
                </c:pt>
                <c:pt idx="4">
                  <c:v>12582.5</c:v>
                </c:pt>
              </c:numCache>
            </c:numRef>
          </c:val>
        </c:ser>
        <c:hiLowLines>
          <c:spPr>
            <a:ln w="31750"/>
          </c:spPr>
        </c:hiLowLines>
        <c:upDownBars>
          <c:gapWidth val="150"/>
          <c:upBars>
            <c:spPr>
              <a:noFill/>
              <a:ln w="31750">
                <a:solidFill>
                  <a:prstClr val="black"/>
                </a:solidFill>
              </a:ln>
            </c:spPr>
          </c:upBars>
          <c:downBars/>
        </c:upDownBars>
        <c:marker val="1"/>
        <c:axId val="52810496"/>
        <c:axId val="52812032"/>
      </c:lineChart>
      <c:catAx>
        <c:axId val="52810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812032"/>
        <c:crosses val="autoZero"/>
        <c:auto val="1"/>
        <c:lblAlgn val="ctr"/>
        <c:lblOffset val="100"/>
      </c:catAx>
      <c:valAx>
        <c:axId val="52812032"/>
        <c:scaling>
          <c:orientation val="minMax"/>
        </c:scaling>
        <c:axPos val="l"/>
        <c:majorGridlines/>
        <c:numFmt formatCode="General" sourceLinked="1"/>
        <c:tickLblPos val="nextTo"/>
        <c:crossAx val="528104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EB941-E91F-4A29-8F98-68B809691627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363E6-978E-4B8F-9D5D-C44834B47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63E6-978E-4B8F-9D5D-C44834B47BF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4E37E2-E814-4879-B292-E921169DF6B7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6F656-2A50-4304-A39D-0A94A7118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E37E2-E814-4879-B292-E921169DF6B7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6F656-2A50-4304-A39D-0A94A7118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E37E2-E814-4879-B292-E921169DF6B7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6F656-2A50-4304-A39D-0A94A7118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E37E2-E814-4879-B292-E921169DF6B7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6F656-2A50-4304-A39D-0A94A7118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E37E2-E814-4879-B292-E921169DF6B7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6F656-2A50-4304-A39D-0A94A7118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E37E2-E814-4879-B292-E921169DF6B7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6F656-2A50-4304-A39D-0A94A7118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E37E2-E814-4879-B292-E921169DF6B7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6F656-2A50-4304-A39D-0A94A7118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E37E2-E814-4879-B292-E921169DF6B7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6F656-2A50-4304-A39D-0A94A7118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E37E2-E814-4879-B292-E921169DF6B7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6F656-2A50-4304-A39D-0A94A7118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4E37E2-E814-4879-B292-E921169DF6B7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6F656-2A50-4304-A39D-0A94A7118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4E37E2-E814-4879-B292-E921169DF6B7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26F656-2A50-4304-A39D-0A94A7118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4E37E2-E814-4879-B292-E921169DF6B7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26F656-2A50-4304-A39D-0A94A7118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3800"/>
            <a:ext cx="9067800" cy="1448761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0070C0"/>
                </a:solidFill>
                <a:effectLst>
                  <a:innerShdw blurRad="63500" dist="50800" dir="13500000">
                    <a:schemeClr val="tx1"/>
                  </a:innerShdw>
                </a:effectLst>
              </a:rPr>
              <a:t>WFO Binghamton Maddox Synoptic Type Flash Flood Classification Study</a:t>
            </a:r>
            <a:endParaRPr lang="en-US" sz="3800" dirty="0">
              <a:solidFill>
                <a:srgbClr val="0070C0"/>
              </a:solidFill>
              <a:effectLst>
                <a:innerShdw blurRad="63500" dist="50800" dir="13500000">
                  <a:schemeClr val="tx1"/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867400"/>
            <a:ext cx="7772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 Christopher </a:t>
            </a:r>
            <a:r>
              <a:rPr lang="en-US" dirty="0" err="1" smtClean="0">
                <a:solidFill>
                  <a:schemeClr val="bg1"/>
                </a:solidFill>
              </a:rPr>
              <a:t>Gitro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NWS Binghamton, NY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82Route357brid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52400"/>
            <a:ext cx="49784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144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2743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Possible New East Coast Hybrid  </a:t>
            </a:r>
          </a:p>
          <a:p>
            <a:pPr algn="ctr">
              <a:buNone/>
            </a:pPr>
            <a:r>
              <a:rPr lang="en-US" sz="6000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Flood Pattern?</a:t>
            </a:r>
            <a:endParaRPr lang="en-US" sz="6000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ontal_Col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9428" b="51912"/>
          <a:stretch>
            <a:fillRect/>
          </a:stretch>
        </p:blipFill>
        <p:spPr>
          <a:xfrm>
            <a:off x="5715000" y="1371600"/>
            <a:ext cx="2295327" cy="2176462"/>
          </a:xfrm>
          <a:ln w="127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Current Maddox Classification Types </a:t>
            </a:r>
            <a:endParaRPr lang="en-US" sz="3500" dirty="0"/>
          </a:p>
        </p:txBody>
      </p:sp>
      <p:pic>
        <p:nvPicPr>
          <p:cNvPr id="5" name="Picture 4" descr="Frontal_Upper_Color.JPG"/>
          <p:cNvPicPr>
            <a:picLocks noChangeAspect="1"/>
          </p:cNvPicPr>
          <p:nvPr/>
        </p:nvPicPr>
        <p:blipFill>
          <a:blip r:embed="rId3" cstate="print"/>
          <a:srcRect r="63750" b="54688"/>
          <a:stretch>
            <a:fillRect/>
          </a:stretch>
        </p:blipFill>
        <p:spPr>
          <a:xfrm>
            <a:off x="5715000" y="3886200"/>
            <a:ext cx="2286000" cy="2209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Synoptic_Upper_Color.JPG"/>
          <p:cNvPicPr>
            <a:picLocks noChangeAspect="1"/>
          </p:cNvPicPr>
          <p:nvPr/>
        </p:nvPicPr>
        <p:blipFill>
          <a:blip r:embed="rId4" cstate="print"/>
          <a:srcRect r="56250" b="46875"/>
          <a:stretch>
            <a:fillRect/>
          </a:stretch>
        </p:blipFill>
        <p:spPr>
          <a:xfrm>
            <a:off x="1295400" y="3886200"/>
            <a:ext cx="2286000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 descr="Synoptic_Color.JPG"/>
          <p:cNvPicPr>
            <a:picLocks noChangeAspect="1"/>
          </p:cNvPicPr>
          <p:nvPr/>
        </p:nvPicPr>
        <p:blipFill>
          <a:blip r:embed="rId5" cstate="print"/>
          <a:srcRect r="61250" b="51563"/>
          <a:stretch>
            <a:fillRect/>
          </a:stretch>
        </p:blipFill>
        <p:spPr>
          <a:xfrm>
            <a:off x="1295400" y="1371600"/>
            <a:ext cx="2286000" cy="2209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95400" y="838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Synoptic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838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Frontal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59346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images courtesy of COMET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scale flash flood situations </a:t>
            </a:r>
          </a:p>
          <a:p>
            <a:pPr lvl="1"/>
            <a:r>
              <a:rPr lang="en-US" dirty="0" smtClean="0"/>
              <a:t>Deep upper </a:t>
            </a:r>
            <a:r>
              <a:rPr lang="en-US" dirty="0" err="1" smtClean="0"/>
              <a:t>troughing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Well developed mid-latitude cyclone (most)</a:t>
            </a:r>
          </a:p>
          <a:p>
            <a:pPr lvl="1"/>
            <a:r>
              <a:rPr lang="en-US" dirty="0" smtClean="0"/>
              <a:t>Warm frontal boundary (developing across the </a:t>
            </a:r>
          </a:p>
          <a:p>
            <a:pPr lvl="1">
              <a:buNone/>
            </a:pPr>
            <a:r>
              <a:rPr lang="en-US" dirty="0" smtClean="0"/>
              <a:t> 	Mid-Atlantic or prepositioned off the East Coast)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Hybrid events display both Frontal and Synoptic type characteristics</a:t>
            </a:r>
          </a:p>
          <a:p>
            <a:pPr lvl="3"/>
            <a:r>
              <a:rPr lang="en-US" dirty="0" smtClean="0"/>
              <a:t>Upper pattern resembles Maddox Synoptic (deep upper </a:t>
            </a:r>
            <a:r>
              <a:rPr lang="en-US" dirty="0" err="1" smtClean="0"/>
              <a:t>troughing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Surface pattern more characteristic of Maddox Frontal (overrunning LLJ/strong isentropic ascent)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Hybrid Surface/Upper-Level Patterns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1219200"/>
            <a:ext cx="8229600" cy="3733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26-28 June 06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Record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Flood Event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26-28 June 06 Flood Event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724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500 </a:t>
            </a:r>
            <a:r>
              <a:rPr lang="en-US" sz="2400" dirty="0" err="1" smtClean="0"/>
              <a:t>hPa</a:t>
            </a:r>
            <a:r>
              <a:rPr lang="en-US" sz="2400" dirty="0" smtClean="0"/>
              <a:t>, 00z 28 June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3733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06z HPC </a:t>
            </a:r>
            <a:r>
              <a:rPr lang="en-US" dirty="0" err="1" smtClean="0"/>
              <a:t>Sfc</a:t>
            </a:r>
            <a:r>
              <a:rPr lang="en-US" dirty="0" smtClean="0"/>
              <a:t> Analysis</a:t>
            </a:r>
            <a:endParaRPr lang="en-US" dirty="0"/>
          </a:p>
        </p:txBody>
      </p:sp>
      <p:pic>
        <p:nvPicPr>
          <p:cNvPr id="9" name="Picture 8" descr="00z_H50_28Jun06.gif"/>
          <p:cNvPicPr>
            <a:picLocks noChangeAspect="1"/>
          </p:cNvPicPr>
          <p:nvPr/>
        </p:nvPicPr>
        <p:blipFill>
          <a:blip r:embed="rId2" cstate="print"/>
          <a:srcRect l="33747" t="11429" r="5335" b="13651"/>
          <a:stretch>
            <a:fillRect/>
          </a:stretch>
        </p:blipFill>
        <p:spPr>
          <a:xfrm>
            <a:off x="0" y="609600"/>
            <a:ext cx="4676775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 descr="06zSfc_28Jun06.gif"/>
          <p:cNvPicPr>
            <a:picLocks noChangeAspect="1"/>
          </p:cNvPicPr>
          <p:nvPr/>
        </p:nvPicPr>
        <p:blipFill>
          <a:blip r:embed="rId3" cstate="print"/>
          <a:srcRect l="53333" t="7197" b="40488"/>
          <a:stretch>
            <a:fillRect/>
          </a:stretch>
        </p:blipFill>
        <p:spPr>
          <a:xfrm>
            <a:off x="4724400" y="609600"/>
            <a:ext cx="4267200" cy="3124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70641"/>
            <a:ext cx="3440893" cy="278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28800" y="6019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MPE </a:t>
            </a:r>
            <a:r>
              <a:rPr lang="en-US" dirty="0" err="1" smtClean="0"/>
              <a:t>Precip</a:t>
            </a:r>
            <a:r>
              <a:rPr lang="en-US" dirty="0" smtClean="0"/>
              <a:t> Estimates, 28 June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26-28 June 06 Flood Event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R:\Christopher.Gitro\Christopher.Gitro\Maddox Classification Study\Jun 26-27, 06\Wes Images\June28_300kmovi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460" y="914400"/>
            <a:ext cx="4398541" cy="4191000"/>
          </a:xfrm>
          <a:prstGeom prst="rect">
            <a:avLst/>
          </a:prstGeom>
          <a:noFill/>
        </p:spPr>
      </p:pic>
      <p:pic>
        <p:nvPicPr>
          <p:cNvPr id="1029" name="Picture 5" descr="R:\Christopher.Gitro\Christopher.Gitro\Maddox Classification Study\Jun 26-27, 06\Wes Images\June28_thetae_movi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618652" cy="4190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105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Surface Theta-E (contoured/image)</a:t>
            </a:r>
          </a:p>
          <a:p>
            <a:pPr algn="ctr"/>
            <a:r>
              <a:rPr lang="en-US" dirty="0" smtClean="0"/>
              <a:t>300K Winds (black)</a:t>
            </a:r>
          </a:p>
          <a:p>
            <a:pPr algn="ctr"/>
            <a:r>
              <a:rPr lang="en-US" dirty="0" smtClean="0"/>
              <a:t>MSLP (yellow)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51054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300K Pressure (White contours)</a:t>
            </a:r>
          </a:p>
          <a:p>
            <a:pPr algn="ctr"/>
            <a:r>
              <a:rPr lang="en-US" dirty="0" smtClean="0"/>
              <a:t>300K Winds (orange)</a:t>
            </a:r>
          </a:p>
          <a:p>
            <a:pPr algn="ctr"/>
            <a:r>
              <a:rPr lang="en-US" dirty="0" smtClean="0"/>
              <a:t>Mixed Layer Cape (contoured/image)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Flash flooding remains the number 1 weather killer across the US</a:t>
            </a:r>
          </a:p>
          <a:p>
            <a:pPr>
              <a:lnSpc>
                <a:spcPct val="70000"/>
              </a:lnSpc>
              <a:buNone/>
            </a:pPr>
            <a:endParaRPr lang="en-US" dirty="0" smtClean="0"/>
          </a:p>
          <a:p>
            <a:r>
              <a:rPr lang="en-US" dirty="0" smtClean="0"/>
              <a:t>29 flash flood related fatalities in BGM’s CWA since Jan 1996 </a:t>
            </a:r>
          </a:p>
          <a:p>
            <a:pPr lvl="1"/>
            <a:r>
              <a:rPr lang="en-US" dirty="0" smtClean="0"/>
              <a:t>Most Recent: 01 Oct 10 </a:t>
            </a:r>
          </a:p>
          <a:p>
            <a:pPr>
              <a:lnSpc>
                <a:spcPct val="70000"/>
              </a:lnSpc>
            </a:pPr>
            <a:endParaRPr lang="en-US" dirty="0" smtClean="0"/>
          </a:p>
          <a:p>
            <a:r>
              <a:rPr lang="en-US" dirty="0" smtClean="0"/>
              <a:t>Knowledge of favorable synoptic patterns responsible for significant flash flooding → higher situational awareness →</a:t>
            </a:r>
            <a:r>
              <a:rPr lang="en-US" dirty="0" smtClean="0">
                <a:solidFill>
                  <a:srgbClr val="FF0000"/>
                </a:solidFill>
              </a:rPr>
              <a:t>Pattern Recognition</a:t>
            </a:r>
          </a:p>
          <a:p>
            <a:pPr>
              <a:lnSpc>
                <a:spcPct val="60000"/>
              </a:lnSpc>
              <a:buNone/>
            </a:pPr>
            <a:endParaRPr lang="en-US" dirty="0" smtClean="0"/>
          </a:p>
          <a:p>
            <a:r>
              <a:rPr lang="en-US" dirty="0" smtClean="0"/>
              <a:t>First local attempt to classify large scale flash flood episodes based on large scale synoptic patterns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26-28 June 06 Flood Event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28_Jun_06z_EDAS_Multiple_Parcel_Reverse_Trajec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838200"/>
            <a:ext cx="3992880" cy="46791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0600" y="5562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06Z EDAS HYSPLIT Backward</a:t>
            </a:r>
          </a:p>
          <a:p>
            <a:pPr algn="ctr"/>
            <a:r>
              <a:rPr lang="en-US" dirty="0" smtClean="0"/>
              <a:t>Parcel Trajectory Analysis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838200"/>
            <a:ext cx="373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Strong isentropic ascent along/north of developing warm front (Frontal)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HYSPLIT parcel trajectories  indicated low-level parcels overran front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Upper pattern displayed Synoptic type characteristics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Strong </a:t>
            </a:r>
            <a:r>
              <a:rPr lang="en-US" dirty="0" smtClean="0"/>
              <a:t>isentropic ascent coupled with a moist and unstable </a:t>
            </a:r>
            <a:r>
              <a:rPr lang="en-US" dirty="0" err="1" smtClean="0"/>
              <a:t>airmass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Heavy rainfall </a:t>
            </a:r>
            <a:r>
              <a:rPr lang="en-US" dirty="0" smtClean="0"/>
              <a:t>and record flooding across the Mid-Atlantic and Northeast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43000" y="4038600"/>
            <a:ext cx="990600" cy="914400"/>
          </a:xfrm>
          <a:prstGeom prst="ellipse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1219200"/>
            <a:ext cx="8229600" cy="3733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30 September 10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Flood Event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50_12z_30Sep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949" b="9821"/>
          <a:stretch>
            <a:fillRect/>
          </a:stretch>
        </p:blipFill>
        <p:spPr>
          <a:xfrm>
            <a:off x="0" y="609600"/>
            <a:ext cx="3505200" cy="4306405"/>
          </a:xfrm>
          <a:ln w="12700">
            <a:solidFill>
              <a:schemeClr val="tx1"/>
            </a:solidFill>
          </a:ln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5715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30 Sep 10 Flood Event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76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500 </a:t>
            </a:r>
            <a:r>
              <a:rPr lang="en-US" sz="2400" dirty="0" err="1" smtClean="0"/>
              <a:t>hPa</a:t>
            </a:r>
            <a:r>
              <a:rPr lang="en-US" sz="2400" dirty="0" smtClean="0"/>
              <a:t>, 12z 30 Sep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985069"/>
            <a:ext cx="5029200" cy="287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38800" y="3505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15z HPC </a:t>
            </a:r>
            <a:r>
              <a:rPr lang="en-US" dirty="0" err="1" smtClean="0"/>
              <a:t>Sfc</a:t>
            </a:r>
            <a:r>
              <a:rPr lang="en-US" dirty="0" smtClean="0"/>
              <a:t> Analysis</a:t>
            </a:r>
            <a:endParaRPr lang="en-US" dirty="0"/>
          </a:p>
        </p:txBody>
      </p:sp>
      <p:pic>
        <p:nvPicPr>
          <p:cNvPr id="10" name="Picture 9" descr="15zSfc_30Sep10.gif"/>
          <p:cNvPicPr>
            <a:picLocks noChangeAspect="1"/>
          </p:cNvPicPr>
          <p:nvPr/>
        </p:nvPicPr>
        <p:blipFill>
          <a:blip r:embed="rId4" cstate="print"/>
          <a:srcRect l="58553" b="36712"/>
          <a:stretch>
            <a:fillRect/>
          </a:stretch>
        </p:blipFill>
        <p:spPr>
          <a:xfrm>
            <a:off x="5638800" y="0"/>
            <a:ext cx="3074350" cy="3516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62000" y="5715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MPE </a:t>
            </a:r>
            <a:r>
              <a:rPr lang="en-US" dirty="0" err="1" smtClean="0"/>
              <a:t>Precip</a:t>
            </a:r>
            <a:r>
              <a:rPr lang="en-US" dirty="0" smtClean="0"/>
              <a:t> Estimates, 01 Oct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0Sep10_NEW_SFC_ThetaE_Movi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4495800" cy="4320720"/>
          </a:xfrm>
          <a:prstGeom prst="rect">
            <a:avLst/>
          </a:prstGeom>
        </p:spPr>
      </p:pic>
      <p:pic>
        <p:nvPicPr>
          <p:cNvPr id="4" name="Picture 3" descr="30Sep10_New_300K_Planview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7725" y="990600"/>
            <a:ext cx="4486275" cy="4317571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30 Sep 10 Flood Event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2578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Surface Theta-E (contoured/image)</a:t>
            </a:r>
          </a:p>
          <a:p>
            <a:pPr algn="ctr"/>
            <a:r>
              <a:rPr lang="en-US" dirty="0" smtClean="0"/>
              <a:t>300K Winds (white)</a:t>
            </a:r>
          </a:p>
          <a:p>
            <a:pPr algn="ctr"/>
            <a:r>
              <a:rPr lang="en-US" dirty="0" smtClean="0"/>
              <a:t>MSLP (yellow)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257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300K Pressure (White contours)</a:t>
            </a:r>
          </a:p>
          <a:p>
            <a:pPr algn="ctr"/>
            <a:r>
              <a:rPr lang="en-US" dirty="0" smtClean="0"/>
              <a:t>300K Winds (green)</a:t>
            </a:r>
          </a:p>
          <a:p>
            <a:pPr algn="ctr"/>
            <a:r>
              <a:rPr lang="en-US" dirty="0" smtClean="0"/>
              <a:t>Mixed Layer Cape (contoured/image)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30 Sep 10 Flood Event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4044027" cy="502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5638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15Z GDAS HYSPLIT Backward</a:t>
            </a:r>
          </a:p>
          <a:p>
            <a:pPr algn="ctr"/>
            <a:r>
              <a:rPr lang="en-US" dirty="0" smtClean="0"/>
              <a:t>Parcel Trajectory Analysis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838200"/>
            <a:ext cx="3733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Initial shot of moderate to heavy rainfall overran westward moving frontal boundary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HYSPLIT parcel trajectories  indicated low-level parcels of western Atlantic origin overran retrograding front </a:t>
            </a:r>
            <a:r>
              <a:rPr lang="en-US" sz="1600" dirty="0" smtClean="0"/>
              <a:t>(Maddox Frontal)</a:t>
            </a:r>
          </a:p>
          <a:p>
            <a:endParaRPr lang="en-US" dirty="0" smtClean="0"/>
          </a:p>
          <a:p>
            <a:r>
              <a:rPr lang="en-US" dirty="0" smtClean="0"/>
              <a:t>      </a:t>
            </a:r>
            <a:r>
              <a:rPr lang="en-US" sz="1600" dirty="0" smtClean="0">
                <a:solidFill>
                  <a:srgbClr val="FF0000"/>
                </a:solidFill>
              </a:rPr>
              <a:t>Upper pattern characterized by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      broad upper </a:t>
            </a:r>
            <a:r>
              <a:rPr lang="en-US" sz="1600" dirty="0" err="1" smtClean="0">
                <a:solidFill>
                  <a:srgbClr val="FF0000"/>
                </a:solidFill>
              </a:rPr>
              <a:t>trouging</a:t>
            </a:r>
            <a:r>
              <a:rPr lang="en-US" sz="1600" dirty="0" smtClean="0">
                <a:solidFill>
                  <a:srgbClr val="FF0000"/>
                </a:solidFill>
              </a:rPr>
              <a:t> to the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      west </a:t>
            </a:r>
            <a:r>
              <a:rPr lang="en-US" sz="1600" dirty="0" smtClean="0"/>
              <a:t>(Maddox Synoptic)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Characteristics of both Frontal and Synoptic setups were displayed</a:t>
            </a:r>
          </a:p>
          <a:p>
            <a:pPr lvl="1"/>
            <a:r>
              <a:rPr lang="en-US" dirty="0" smtClean="0">
                <a:sym typeface="Symbol"/>
              </a:rPr>
              <a:t> Hybrid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38200" y="4114800"/>
            <a:ext cx="990600" cy="914400"/>
          </a:xfrm>
          <a:prstGeom prst="ellipse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Central Plains Comparison</a:t>
            </a:r>
            <a:br>
              <a:rPr lang="en-US" sz="2800" dirty="0" smtClean="0"/>
            </a:br>
            <a:r>
              <a:rPr lang="en-US" sz="2800" dirty="0" smtClean="0"/>
              <a:t>June 2008 Upper Midwest Record Flood Setup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15400" r="5000" b="1800"/>
          <a:stretch>
            <a:fillRect/>
          </a:stretch>
        </p:blipFill>
        <p:spPr bwMode="auto">
          <a:xfrm>
            <a:off x="0" y="1066800"/>
            <a:ext cx="4797778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00zSfc_08Jun08.gif"/>
          <p:cNvPicPr>
            <a:picLocks noChangeAspect="1"/>
          </p:cNvPicPr>
          <p:nvPr/>
        </p:nvPicPr>
        <p:blipFill>
          <a:blip r:embed="rId3" cstate="print"/>
          <a:srcRect l="29167" t="27687" r="18333" b="11247"/>
          <a:stretch>
            <a:fillRect/>
          </a:stretch>
        </p:blipFill>
        <p:spPr>
          <a:xfrm>
            <a:off x="4897314" y="1066800"/>
            <a:ext cx="4246685" cy="3505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 descr="untitled.GIF"/>
          <p:cNvPicPr>
            <a:picLocks noChangeAspect="1"/>
          </p:cNvPicPr>
          <p:nvPr/>
        </p:nvPicPr>
        <p:blipFill>
          <a:blip r:embed="rId4" cstate="print"/>
          <a:srcRect l="1250" t="1562" r="32500" b="26563"/>
          <a:stretch>
            <a:fillRect/>
          </a:stretch>
        </p:blipFill>
        <p:spPr>
          <a:xfrm>
            <a:off x="2895600" y="4014158"/>
            <a:ext cx="3276600" cy="284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572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hPa</a:t>
            </a:r>
            <a:r>
              <a:rPr lang="en-US" dirty="0" smtClean="0"/>
              <a:t>, 00z 08 Jun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4572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00z HPC </a:t>
            </a:r>
            <a:r>
              <a:rPr lang="en-US" dirty="0" err="1" smtClean="0"/>
              <a:t>Sfc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5638800"/>
            <a:ext cx="358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0045 UTC IR Satellite Imagery</a:t>
            </a:r>
          </a:p>
          <a:p>
            <a:endParaRPr lang="en-US" sz="1400" dirty="0" smtClean="0"/>
          </a:p>
          <a:p>
            <a:r>
              <a:rPr lang="en-US" sz="1400" dirty="0" smtClean="0"/>
              <a:t>Image courtesy of </a:t>
            </a:r>
            <a:r>
              <a:rPr lang="en-US" sz="1400" dirty="0" err="1" smtClean="0"/>
              <a:t>Grumm</a:t>
            </a:r>
            <a:r>
              <a:rPr lang="en-US" sz="1400" dirty="0" smtClean="0"/>
              <a:t> et </a:t>
            </a:r>
          </a:p>
          <a:p>
            <a:r>
              <a:rPr lang="en-US" sz="1400" dirty="0" smtClean="0"/>
              <a:t>al. (2008)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3200400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June 08, 2008 Upper Midwest</a:t>
            </a:r>
          </a:p>
          <a:p>
            <a:pPr algn="ctr"/>
            <a:r>
              <a:rPr lang="en-US" sz="1200" dirty="0" smtClean="0"/>
              <a:t>From: </a:t>
            </a:r>
            <a:r>
              <a:rPr lang="en-US" sz="1200" dirty="0" err="1" smtClean="0"/>
              <a:t>Grumm</a:t>
            </a:r>
            <a:r>
              <a:rPr lang="en-US" sz="1200" dirty="0" smtClean="0"/>
              <a:t> </a:t>
            </a:r>
            <a:r>
              <a:rPr lang="en-US" sz="1200" dirty="0" smtClean="0"/>
              <a:t>et al. </a:t>
            </a:r>
            <a:r>
              <a:rPr lang="en-US" sz="1200" dirty="0" smtClean="0"/>
              <a:t>(2008)</a:t>
            </a:r>
          </a:p>
          <a:p>
            <a:pPr algn="ctr"/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3200400"/>
            <a:ext cx="4114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June 28, 2006 East Coast</a:t>
            </a:r>
          </a:p>
          <a:p>
            <a:pPr algn="ctr"/>
            <a:r>
              <a:rPr lang="en-US" sz="1200" dirty="0" smtClean="0"/>
              <a:t>From: </a:t>
            </a:r>
            <a:r>
              <a:rPr lang="en-US" sz="1200" dirty="0" err="1" smtClean="0"/>
              <a:t>Grumm</a:t>
            </a:r>
            <a:r>
              <a:rPr lang="en-US" sz="1200" dirty="0" smtClean="0"/>
              <a:t> and Holmes (2007)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5181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Sept 30, 2010 </a:t>
            </a:r>
          </a:p>
          <a:p>
            <a:pPr algn="ctr"/>
            <a:r>
              <a:rPr lang="en-US" sz="1500" dirty="0" smtClean="0"/>
              <a:t>East Coast</a:t>
            </a:r>
          </a:p>
          <a:p>
            <a:pPr algn="ctr"/>
            <a:r>
              <a:rPr lang="en-US" sz="1200" dirty="0" smtClean="0"/>
              <a:t>From: </a:t>
            </a:r>
            <a:r>
              <a:rPr lang="en-US" sz="1200" dirty="0" err="1" smtClean="0"/>
              <a:t>Grumm</a:t>
            </a:r>
            <a:r>
              <a:rPr lang="en-US" sz="1200" dirty="0" smtClean="0"/>
              <a:t> and </a:t>
            </a:r>
            <a:r>
              <a:rPr lang="en-US" sz="1200" dirty="0" err="1" smtClean="0"/>
              <a:t>Kozar</a:t>
            </a:r>
            <a:r>
              <a:rPr lang="en-US" sz="1200" dirty="0" smtClean="0"/>
              <a:t> (2010)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96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1000 MB Anomaly Comparison</a:t>
            </a:r>
            <a:endParaRPr lang="en-US" sz="3200" dirty="0"/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1371600" y="990600"/>
            <a:ext cx="990600" cy="99060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 descr="08_Jun_08_NAM_MSLP.JPG"/>
          <p:cNvPicPr>
            <a:picLocks/>
          </p:cNvPicPr>
          <p:nvPr/>
        </p:nvPicPr>
        <p:blipFill>
          <a:blip r:embed="rId2" cstate="print"/>
          <a:srcRect r="42500" b="46875"/>
          <a:stretch>
            <a:fillRect/>
          </a:stretch>
        </p:blipFill>
        <p:spPr>
          <a:xfrm>
            <a:off x="304800" y="0"/>
            <a:ext cx="4114800" cy="31821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3" name="Picture 62" descr="28_Jun_06_NARR_MSLP.JPG"/>
          <p:cNvPicPr>
            <a:picLocks/>
          </p:cNvPicPr>
          <p:nvPr/>
        </p:nvPicPr>
        <p:blipFill>
          <a:blip r:embed="rId3" cstate="print"/>
          <a:srcRect r="33750" b="40625"/>
          <a:stretch>
            <a:fillRect/>
          </a:stretch>
        </p:blipFill>
        <p:spPr>
          <a:xfrm>
            <a:off x="4800600" y="0"/>
            <a:ext cx="4114800" cy="31821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4" name="Picture 63" descr="30_Sep_10_GFS_MSLP.JPG"/>
          <p:cNvPicPr>
            <a:picLocks/>
          </p:cNvPicPr>
          <p:nvPr/>
        </p:nvPicPr>
        <p:blipFill>
          <a:blip r:embed="rId4" cstate="print"/>
          <a:srcRect r="45000" b="46875"/>
          <a:stretch>
            <a:fillRect/>
          </a:stretch>
        </p:blipFill>
        <p:spPr>
          <a:xfrm>
            <a:off x="4800600" y="3675888"/>
            <a:ext cx="4114800" cy="31821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7" name="Freeform 86"/>
          <p:cNvSpPr/>
          <p:nvPr/>
        </p:nvSpPr>
        <p:spPr>
          <a:xfrm>
            <a:off x="2033195" y="1387736"/>
            <a:ext cx="1156447" cy="1409252"/>
          </a:xfrm>
          <a:custGeom>
            <a:avLst/>
            <a:gdLst>
              <a:gd name="connsiteX0" fmla="*/ 0 w 1156447"/>
              <a:gd name="connsiteY0" fmla="*/ 1409252 h 1409252"/>
              <a:gd name="connsiteX1" fmla="*/ 344245 w 1156447"/>
              <a:gd name="connsiteY1" fmla="*/ 1312433 h 1409252"/>
              <a:gd name="connsiteX2" fmla="*/ 182880 w 1156447"/>
              <a:gd name="connsiteY2" fmla="*/ 1054250 h 1409252"/>
              <a:gd name="connsiteX3" fmla="*/ 580913 w 1156447"/>
              <a:gd name="connsiteY3" fmla="*/ 935916 h 1409252"/>
              <a:gd name="connsiteX4" fmla="*/ 473337 w 1156447"/>
              <a:gd name="connsiteY4" fmla="*/ 742278 h 1409252"/>
              <a:gd name="connsiteX5" fmla="*/ 871370 w 1156447"/>
              <a:gd name="connsiteY5" fmla="*/ 656217 h 1409252"/>
              <a:gd name="connsiteX6" fmla="*/ 753036 w 1156447"/>
              <a:gd name="connsiteY6" fmla="*/ 398033 h 1409252"/>
              <a:gd name="connsiteX7" fmla="*/ 1108038 w 1156447"/>
              <a:gd name="connsiteY7" fmla="*/ 279699 h 1409252"/>
              <a:gd name="connsiteX8" fmla="*/ 1043492 w 1156447"/>
              <a:gd name="connsiteY8" fmla="*/ 0 h 1409252"/>
              <a:gd name="connsiteX9" fmla="*/ 1043492 w 1156447"/>
              <a:gd name="connsiteY9" fmla="*/ 0 h 140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6447" h="1409252">
                <a:moveTo>
                  <a:pt x="0" y="1409252"/>
                </a:moveTo>
                <a:cubicBezTo>
                  <a:pt x="156882" y="1390426"/>
                  <a:pt x="313765" y="1371600"/>
                  <a:pt x="344245" y="1312433"/>
                </a:cubicBezTo>
                <a:cubicBezTo>
                  <a:pt x="374725" y="1253266"/>
                  <a:pt x="143435" y="1117003"/>
                  <a:pt x="182880" y="1054250"/>
                </a:cubicBezTo>
                <a:cubicBezTo>
                  <a:pt x="222325" y="991497"/>
                  <a:pt x="532504" y="987911"/>
                  <a:pt x="580913" y="935916"/>
                </a:cubicBezTo>
                <a:cubicBezTo>
                  <a:pt x="629322" y="883921"/>
                  <a:pt x="424928" y="788895"/>
                  <a:pt x="473337" y="742278"/>
                </a:cubicBezTo>
                <a:cubicBezTo>
                  <a:pt x="521747" y="695662"/>
                  <a:pt x="824754" y="713591"/>
                  <a:pt x="871370" y="656217"/>
                </a:cubicBezTo>
                <a:cubicBezTo>
                  <a:pt x="917986" y="598843"/>
                  <a:pt x="713591" y="460786"/>
                  <a:pt x="753036" y="398033"/>
                </a:cubicBezTo>
                <a:cubicBezTo>
                  <a:pt x="792481" y="335280"/>
                  <a:pt x="1059629" y="346038"/>
                  <a:pt x="1108038" y="279699"/>
                </a:cubicBezTo>
                <a:cubicBezTo>
                  <a:pt x="1156447" y="213360"/>
                  <a:pt x="1043492" y="0"/>
                  <a:pt x="1043492" y="0"/>
                </a:cubicBezTo>
                <a:lnTo>
                  <a:pt x="1043492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924800" y="533400"/>
            <a:ext cx="952052" cy="1473798"/>
          </a:xfrm>
          <a:custGeom>
            <a:avLst/>
            <a:gdLst>
              <a:gd name="connsiteX0" fmla="*/ 0 w 952052"/>
              <a:gd name="connsiteY0" fmla="*/ 0 h 1473798"/>
              <a:gd name="connsiteX1" fmla="*/ 398033 w 952052"/>
              <a:gd name="connsiteY1" fmla="*/ 64546 h 1473798"/>
              <a:gd name="connsiteX2" fmla="*/ 129092 w 952052"/>
              <a:gd name="connsiteY2" fmla="*/ 387275 h 1473798"/>
              <a:gd name="connsiteX3" fmla="*/ 537883 w 952052"/>
              <a:gd name="connsiteY3" fmla="*/ 387275 h 1473798"/>
              <a:gd name="connsiteX4" fmla="*/ 398033 w 952052"/>
              <a:gd name="connsiteY4" fmla="*/ 763793 h 1473798"/>
              <a:gd name="connsiteX5" fmla="*/ 720763 w 952052"/>
              <a:gd name="connsiteY5" fmla="*/ 796066 h 1473798"/>
              <a:gd name="connsiteX6" fmla="*/ 666974 w 952052"/>
              <a:gd name="connsiteY6" fmla="*/ 1108038 h 1473798"/>
              <a:gd name="connsiteX7" fmla="*/ 925158 w 952052"/>
              <a:gd name="connsiteY7" fmla="*/ 1108038 h 1473798"/>
              <a:gd name="connsiteX8" fmla="*/ 828339 w 952052"/>
              <a:gd name="connsiteY8" fmla="*/ 1473798 h 14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052" h="1473798">
                <a:moveTo>
                  <a:pt x="0" y="0"/>
                </a:moveTo>
                <a:cubicBezTo>
                  <a:pt x="188259" y="0"/>
                  <a:pt x="376518" y="0"/>
                  <a:pt x="398033" y="64546"/>
                </a:cubicBezTo>
                <a:cubicBezTo>
                  <a:pt x="419548" y="129092"/>
                  <a:pt x="105784" y="333487"/>
                  <a:pt x="129092" y="387275"/>
                </a:cubicBezTo>
                <a:cubicBezTo>
                  <a:pt x="152400" y="441063"/>
                  <a:pt x="493060" y="324522"/>
                  <a:pt x="537883" y="387275"/>
                </a:cubicBezTo>
                <a:cubicBezTo>
                  <a:pt x="582707" y="450028"/>
                  <a:pt x="367553" y="695661"/>
                  <a:pt x="398033" y="763793"/>
                </a:cubicBezTo>
                <a:cubicBezTo>
                  <a:pt x="428513" y="831925"/>
                  <a:pt x="675940" y="738692"/>
                  <a:pt x="720763" y="796066"/>
                </a:cubicBezTo>
                <a:cubicBezTo>
                  <a:pt x="765586" y="853440"/>
                  <a:pt x="632908" y="1056043"/>
                  <a:pt x="666974" y="1108038"/>
                </a:cubicBezTo>
                <a:cubicBezTo>
                  <a:pt x="701040" y="1160033"/>
                  <a:pt x="898264" y="1047078"/>
                  <a:pt x="925158" y="1108038"/>
                </a:cubicBezTo>
                <a:cubicBezTo>
                  <a:pt x="952052" y="1168998"/>
                  <a:pt x="890195" y="1321398"/>
                  <a:pt x="828339" y="1473798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Curved Connector 93"/>
          <p:cNvCxnSpPr/>
          <p:nvPr/>
        </p:nvCxnSpPr>
        <p:spPr>
          <a:xfrm rot="10800000" flipV="1">
            <a:off x="7239000" y="1905000"/>
            <a:ext cx="1219200" cy="381000"/>
          </a:xfrm>
          <a:prstGeom prst="curvedConnector3">
            <a:avLst>
              <a:gd name="adj1" fmla="val 53529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H="1">
            <a:off x="5829300" y="1409700"/>
            <a:ext cx="2286000" cy="76200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/>
          <p:nvPr/>
        </p:nvCxnSpPr>
        <p:spPr>
          <a:xfrm flipV="1">
            <a:off x="7086600" y="609600"/>
            <a:ext cx="762000" cy="4572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1447800" y="990600"/>
            <a:ext cx="1676400" cy="1295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161288" y="1341120"/>
            <a:ext cx="1271016" cy="222504"/>
          </a:xfrm>
          <a:custGeom>
            <a:avLst/>
            <a:gdLst>
              <a:gd name="connsiteX0" fmla="*/ 0 w 1271016"/>
              <a:gd name="connsiteY0" fmla="*/ 222504 h 222504"/>
              <a:gd name="connsiteX1" fmla="*/ 493776 w 1271016"/>
              <a:gd name="connsiteY1" fmla="*/ 76200 h 222504"/>
              <a:gd name="connsiteX2" fmla="*/ 850392 w 1271016"/>
              <a:gd name="connsiteY2" fmla="*/ 12192 h 222504"/>
              <a:gd name="connsiteX3" fmla="*/ 1271016 w 1271016"/>
              <a:gd name="connsiteY3" fmla="*/ 3048 h 222504"/>
              <a:gd name="connsiteX4" fmla="*/ 1271016 w 1271016"/>
              <a:gd name="connsiteY4" fmla="*/ 3048 h 22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016" h="222504">
                <a:moveTo>
                  <a:pt x="0" y="222504"/>
                </a:moveTo>
                <a:cubicBezTo>
                  <a:pt x="176022" y="166878"/>
                  <a:pt x="352044" y="111252"/>
                  <a:pt x="493776" y="76200"/>
                </a:cubicBezTo>
                <a:cubicBezTo>
                  <a:pt x="635508" y="41148"/>
                  <a:pt x="720852" y="24384"/>
                  <a:pt x="850392" y="12192"/>
                </a:cubicBezTo>
                <a:cubicBezTo>
                  <a:pt x="979932" y="0"/>
                  <a:pt x="1271016" y="3048"/>
                  <a:pt x="1271016" y="3048"/>
                </a:cubicBezTo>
                <a:lnTo>
                  <a:pt x="1271016" y="3048"/>
                </a:lnTo>
              </a:path>
            </a:pathLst>
          </a:cu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543800" y="4343400"/>
            <a:ext cx="512064" cy="1010412"/>
          </a:xfrm>
          <a:custGeom>
            <a:avLst/>
            <a:gdLst>
              <a:gd name="connsiteX0" fmla="*/ 30480 w 512064"/>
              <a:gd name="connsiteY0" fmla="*/ 1010412 h 1010412"/>
              <a:gd name="connsiteX1" fmla="*/ 30480 w 512064"/>
              <a:gd name="connsiteY1" fmla="*/ 571500 h 1010412"/>
              <a:gd name="connsiteX2" fmla="*/ 213360 w 512064"/>
              <a:gd name="connsiteY2" fmla="*/ 242316 h 1010412"/>
              <a:gd name="connsiteX3" fmla="*/ 469392 w 512064"/>
              <a:gd name="connsiteY3" fmla="*/ 32004 h 1010412"/>
              <a:gd name="connsiteX4" fmla="*/ 469392 w 512064"/>
              <a:gd name="connsiteY4" fmla="*/ 50292 h 101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064" h="1010412">
                <a:moveTo>
                  <a:pt x="30480" y="1010412"/>
                </a:moveTo>
                <a:cubicBezTo>
                  <a:pt x="15240" y="854964"/>
                  <a:pt x="0" y="699516"/>
                  <a:pt x="30480" y="571500"/>
                </a:cubicBezTo>
                <a:cubicBezTo>
                  <a:pt x="60960" y="443484"/>
                  <a:pt x="140208" y="332232"/>
                  <a:pt x="213360" y="242316"/>
                </a:cubicBezTo>
                <a:cubicBezTo>
                  <a:pt x="286512" y="152400"/>
                  <a:pt x="426720" y="64008"/>
                  <a:pt x="469392" y="32004"/>
                </a:cubicBezTo>
                <a:cubicBezTo>
                  <a:pt x="512064" y="0"/>
                  <a:pt x="490728" y="25146"/>
                  <a:pt x="469392" y="50292"/>
                </a:cubicBezTo>
              </a:path>
            </a:pathLst>
          </a:cu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2" grpId="0" animBg="1"/>
      <p:bldP spid="17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86200"/>
            <a:ext cx="289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500 MB Anomaly</a:t>
            </a:r>
          </a:p>
          <a:p>
            <a:pPr algn="ctr"/>
            <a:r>
              <a:rPr lang="en-US" sz="3400" dirty="0" smtClean="0"/>
              <a:t>Comparison</a:t>
            </a:r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200400"/>
            <a:ext cx="411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June 08, 2008 Upper Midwest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3200400"/>
            <a:ext cx="411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June 28, 2006 East Coast</a:t>
            </a:r>
            <a:endParaRPr lang="en-US" sz="1500" dirty="0"/>
          </a:p>
        </p:txBody>
      </p:sp>
      <p:pic>
        <p:nvPicPr>
          <p:cNvPr id="14" name="Picture 13" descr="08_Jun_08_NCEP.JPG"/>
          <p:cNvPicPr>
            <a:picLocks/>
          </p:cNvPicPr>
          <p:nvPr/>
        </p:nvPicPr>
        <p:blipFill>
          <a:blip r:embed="rId2" cstate="print"/>
          <a:srcRect r="32500" b="35938"/>
          <a:stretch>
            <a:fillRect/>
          </a:stretch>
        </p:blipFill>
        <p:spPr>
          <a:xfrm>
            <a:off x="228600" y="0"/>
            <a:ext cx="4114800" cy="3182112"/>
          </a:xfrm>
          <a:prstGeom prst="rect">
            <a:avLst/>
          </a:prstGeom>
        </p:spPr>
      </p:pic>
      <p:pic>
        <p:nvPicPr>
          <p:cNvPr id="15" name="Picture 14" descr="28_Jun_06_NCEP.JPG"/>
          <p:cNvPicPr>
            <a:picLocks/>
          </p:cNvPicPr>
          <p:nvPr/>
        </p:nvPicPr>
        <p:blipFill>
          <a:blip r:embed="rId3" cstate="print"/>
          <a:srcRect r="31250" b="28125"/>
          <a:stretch>
            <a:fillRect/>
          </a:stretch>
        </p:blipFill>
        <p:spPr>
          <a:xfrm>
            <a:off x="4800600" y="0"/>
            <a:ext cx="4114800" cy="31821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 descr="30_Sep_10_GFS.JPG"/>
          <p:cNvPicPr>
            <a:picLocks/>
          </p:cNvPicPr>
          <p:nvPr/>
        </p:nvPicPr>
        <p:blipFill>
          <a:blip r:embed="rId4" cstate="print"/>
          <a:srcRect r="57500" b="53125"/>
          <a:stretch>
            <a:fillRect/>
          </a:stretch>
        </p:blipFill>
        <p:spPr>
          <a:xfrm>
            <a:off x="4800600" y="3505200"/>
            <a:ext cx="4114800" cy="31821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Freeform 20"/>
          <p:cNvSpPr/>
          <p:nvPr/>
        </p:nvSpPr>
        <p:spPr>
          <a:xfrm>
            <a:off x="7573384" y="480508"/>
            <a:ext cx="860612" cy="1789356"/>
          </a:xfrm>
          <a:custGeom>
            <a:avLst/>
            <a:gdLst>
              <a:gd name="connsiteX0" fmla="*/ 0 w 860612"/>
              <a:gd name="connsiteY0" fmla="*/ 25101 h 1789356"/>
              <a:gd name="connsiteX1" fmla="*/ 290456 w 860612"/>
              <a:gd name="connsiteY1" fmla="*/ 25101 h 1789356"/>
              <a:gd name="connsiteX2" fmla="*/ 139849 w 860612"/>
              <a:gd name="connsiteY2" fmla="*/ 175708 h 1789356"/>
              <a:gd name="connsiteX3" fmla="*/ 408790 w 860612"/>
              <a:gd name="connsiteY3" fmla="*/ 186466 h 1789356"/>
              <a:gd name="connsiteX4" fmla="*/ 236668 w 860612"/>
              <a:gd name="connsiteY4" fmla="*/ 444650 h 1789356"/>
              <a:gd name="connsiteX5" fmla="*/ 591670 w 860612"/>
              <a:gd name="connsiteY5" fmla="*/ 412377 h 1789356"/>
              <a:gd name="connsiteX6" fmla="*/ 387275 w 860612"/>
              <a:gd name="connsiteY6" fmla="*/ 670560 h 1789356"/>
              <a:gd name="connsiteX7" fmla="*/ 763792 w 860612"/>
              <a:gd name="connsiteY7" fmla="*/ 670560 h 1789356"/>
              <a:gd name="connsiteX8" fmla="*/ 494851 w 860612"/>
              <a:gd name="connsiteY8" fmla="*/ 907228 h 1789356"/>
              <a:gd name="connsiteX9" fmla="*/ 828338 w 860612"/>
              <a:gd name="connsiteY9" fmla="*/ 961017 h 1789356"/>
              <a:gd name="connsiteX10" fmla="*/ 656216 w 860612"/>
              <a:gd name="connsiteY10" fmla="*/ 1176170 h 1789356"/>
              <a:gd name="connsiteX11" fmla="*/ 839096 w 860612"/>
              <a:gd name="connsiteY11" fmla="*/ 1283746 h 1789356"/>
              <a:gd name="connsiteX12" fmla="*/ 623943 w 860612"/>
              <a:gd name="connsiteY12" fmla="*/ 1520414 h 1789356"/>
              <a:gd name="connsiteX13" fmla="*/ 849854 w 860612"/>
              <a:gd name="connsiteY13" fmla="*/ 1595718 h 1789356"/>
              <a:gd name="connsiteX14" fmla="*/ 688489 w 860612"/>
              <a:gd name="connsiteY14" fmla="*/ 1789356 h 178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0612" h="1789356">
                <a:moveTo>
                  <a:pt x="0" y="25101"/>
                </a:moveTo>
                <a:cubicBezTo>
                  <a:pt x="133574" y="12550"/>
                  <a:pt x="267148" y="0"/>
                  <a:pt x="290456" y="25101"/>
                </a:cubicBezTo>
                <a:cubicBezTo>
                  <a:pt x="313764" y="50202"/>
                  <a:pt x="120127" y="148814"/>
                  <a:pt x="139849" y="175708"/>
                </a:cubicBezTo>
                <a:cubicBezTo>
                  <a:pt x="159571" y="202602"/>
                  <a:pt x="392653" y="141642"/>
                  <a:pt x="408790" y="186466"/>
                </a:cubicBezTo>
                <a:cubicBezTo>
                  <a:pt x="424927" y="231290"/>
                  <a:pt x="206188" y="406998"/>
                  <a:pt x="236668" y="444650"/>
                </a:cubicBezTo>
                <a:cubicBezTo>
                  <a:pt x="267148" y="482302"/>
                  <a:pt x="566569" y="374725"/>
                  <a:pt x="591670" y="412377"/>
                </a:cubicBezTo>
                <a:cubicBezTo>
                  <a:pt x="616771" y="450029"/>
                  <a:pt x="358588" y="627530"/>
                  <a:pt x="387275" y="670560"/>
                </a:cubicBezTo>
                <a:cubicBezTo>
                  <a:pt x="415962" y="713590"/>
                  <a:pt x="745863" y="631115"/>
                  <a:pt x="763792" y="670560"/>
                </a:cubicBezTo>
                <a:cubicBezTo>
                  <a:pt x="781721" y="710005"/>
                  <a:pt x="484093" y="858819"/>
                  <a:pt x="494851" y="907228"/>
                </a:cubicBezTo>
                <a:cubicBezTo>
                  <a:pt x="505609" y="955638"/>
                  <a:pt x="801444" y="916193"/>
                  <a:pt x="828338" y="961017"/>
                </a:cubicBezTo>
                <a:cubicBezTo>
                  <a:pt x="855232" y="1005841"/>
                  <a:pt x="654423" y="1122382"/>
                  <a:pt x="656216" y="1176170"/>
                </a:cubicBezTo>
                <a:cubicBezTo>
                  <a:pt x="658009" y="1229958"/>
                  <a:pt x="844475" y="1226372"/>
                  <a:pt x="839096" y="1283746"/>
                </a:cubicBezTo>
                <a:cubicBezTo>
                  <a:pt x="833717" y="1341120"/>
                  <a:pt x="622150" y="1468419"/>
                  <a:pt x="623943" y="1520414"/>
                </a:cubicBezTo>
                <a:cubicBezTo>
                  <a:pt x="625736" y="1572409"/>
                  <a:pt x="839096" y="1550894"/>
                  <a:pt x="849854" y="1595718"/>
                </a:cubicBezTo>
                <a:cubicBezTo>
                  <a:pt x="860612" y="1640542"/>
                  <a:pt x="774550" y="1714949"/>
                  <a:pt x="688489" y="1789356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6515100" y="1790700"/>
            <a:ext cx="1524000" cy="7620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6743700" y="5143500"/>
            <a:ext cx="1524000" cy="762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8001000" y="3657600"/>
            <a:ext cx="860612" cy="1789356"/>
          </a:xfrm>
          <a:custGeom>
            <a:avLst/>
            <a:gdLst>
              <a:gd name="connsiteX0" fmla="*/ 0 w 860612"/>
              <a:gd name="connsiteY0" fmla="*/ 25101 h 1789356"/>
              <a:gd name="connsiteX1" fmla="*/ 290456 w 860612"/>
              <a:gd name="connsiteY1" fmla="*/ 25101 h 1789356"/>
              <a:gd name="connsiteX2" fmla="*/ 139849 w 860612"/>
              <a:gd name="connsiteY2" fmla="*/ 175708 h 1789356"/>
              <a:gd name="connsiteX3" fmla="*/ 408790 w 860612"/>
              <a:gd name="connsiteY3" fmla="*/ 186466 h 1789356"/>
              <a:gd name="connsiteX4" fmla="*/ 236668 w 860612"/>
              <a:gd name="connsiteY4" fmla="*/ 444650 h 1789356"/>
              <a:gd name="connsiteX5" fmla="*/ 591670 w 860612"/>
              <a:gd name="connsiteY5" fmla="*/ 412377 h 1789356"/>
              <a:gd name="connsiteX6" fmla="*/ 387275 w 860612"/>
              <a:gd name="connsiteY6" fmla="*/ 670560 h 1789356"/>
              <a:gd name="connsiteX7" fmla="*/ 763792 w 860612"/>
              <a:gd name="connsiteY7" fmla="*/ 670560 h 1789356"/>
              <a:gd name="connsiteX8" fmla="*/ 494851 w 860612"/>
              <a:gd name="connsiteY8" fmla="*/ 907228 h 1789356"/>
              <a:gd name="connsiteX9" fmla="*/ 828338 w 860612"/>
              <a:gd name="connsiteY9" fmla="*/ 961017 h 1789356"/>
              <a:gd name="connsiteX10" fmla="*/ 656216 w 860612"/>
              <a:gd name="connsiteY10" fmla="*/ 1176170 h 1789356"/>
              <a:gd name="connsiteX11" fmla="*/ 839096 w 860612"/>
              <a:gd name="connsiteY11" fmla="*/ 1283746 h 1789356"/>
              <a:gd name="connsiteX12" fmla="*/ 623943 w 860612"/>
              <a:gd name="connsiteY12" fmla="*/ 1520414 h 1789356"/>
              <a:gd name="connsiteX13" fmla="*/ 849854 w 860612"/>
              <a:gd name="connsiteY13" fmla="*/ 1595718 h 1789356"/>
              <a:gd name="connsiteX14" fmla="*/ 688489 w 860612"/>
              <a:gd name="connsiteY14" fmla="*/ 1789356 h 178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0612" h="1789356">
                <a:moveTo>
                  <a:pt x="0" y="25101"/>
                </a:moveTo>
                <a:cubicBezTo>
                  <a:pt x="133574" y="12550"/>
                  <a:pt x="267148" y="0"/>
                  <a:pt x="290456" y="25101"/>
                </a:cubicBezTo>
                <a:cubicBezTo>
                  <a:pt x="313764" y="50202"/>
                  <a:pt x="120127" y="148814"/>
                  <a:pt x="139849" y="175708"/>
                </a:cubicBezTo>
                <a:cubicBezTo>
                  <a:pt x="159571" y="202602"/>
                  <a:pt x="392653" y="141642"/>
                  <a:pt x="408790" y="186466"/>
                </a:cubicBezTo>
                <a:cubicBezTo>
                  <a:pt x="424927" y="231290"/>
                  <a:pt x="206188" y="406998"/>
                  <a:pt x="236668" y="444650"/>
                </a:cubicBezTo>
                <a:cubicBezTo>
                  <a:pt x="267148" y="482302"/>
                  <a:pt x="566569" y="374725"/>
                  <a:pt x="591670" y="412377"/>
                </a:cubicBezTo>
                <a:cubicBezTo>
                  <a:pt x="616771" y="450029"/>
                  <a:pt x="358588" y="627530"/>
                  <a:pt x="387275" y="670560"/>
                </a:cubicBezTo>
                <a:cubicBezTo>
                  <a:pt x="415962" y="713590"/>
                  <a:pt x="745863" y="631115"/>
                  <a:pt x="763792" y="670560"/>
                </a:cubicBezTo>
                <a:cubicBezTo>
                  <a:pt x="781721" y="710005"/>
                  <a:pt x="484093" y="858819"/>
                  <a:pt x="494851" y="907228"/>
                </a:cubicBezTo>
                <a:cubicBezTo>
                  <a:pt x="505609" y="955638"/>
                  <a:pt x="801444" y="916193"/>
                  <a:pt x="828338" y="961017"/>
                </a:cubicBezTo>
                <a:cubicBezTo>
                  <a:pt x="855232" y="1005841"/>
                  <a:pt x="654423" y="1122382"/>
                  <a:pt x="656216" y="1176170"/>
                </a:cubicBezTo>
                <a:cubicBezTo>
                  <a:pt x="658009" y="1229958"/>
                  <a:pt x="844475" y="1226372"/>
                  <a:pt x="839096" y="1283746"/>
                </a:cubicBezTo>
                <a:cubicBezTo>
                  <a:pt x="833717" y="1341120"/>
                  <a:pt x="622150" y="1468419"/>
                  <a:pt x="623943" y="1520414"/>
                </a:cubicBezTo>
                <a:cubicBezTo>
                  <a:pt x="625736" y="1572409"/>
                  <a:pt x="839096" y="1550894"/>
                  <a:pt x="849854" y="1595718"/>
                </a:cubicBezTo>
                <a:cubicBezTo>
                  <a:pt x="860612" y="1640542"/>
                  <a:pt x="774550" y="1714949"/>
                  <a:pt x="688489" y="178935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1333500" y="1181100"/>
            <a:ext cx="1447800" cy="106680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2662518" y="774551"/>
            <a:ext cx="917986" cy="2033195"/>
          </a:xfrm>
          <a:custGeom>
            <a:avLst/>
            <a:gdLst>
              <a:gd name="connsiteX0" fmla="*/ 586291 w 917986"/>
              <a:gd name="connsiteY0" fmla="*/ 0 h 2033195"/>
              <a:gd name="connsiteX1" fmla="*/ 833717 w 917986"/>
              <a:gd name="connsiteY1" fmla="*/ 43030 h 2033195"/>
              <a:gd name="connsiteX2" fmla="*/ 575534 w 917986"/>
              <a:gd name="connsiteY2" fmla="*/ 161364 h 2033195"/>
              <a:gd name="connsiteX3" fmla="*/ 865990 w 917986"/>
              <a:gd name="connsiteY3" fmla="*/ 182880 h 2033195"/>
              <a:gd name="connsiteX4" fmla="*/ 607807 w 917986"/>
              <a:gd name="connsiteY4" fmla="*/ 365760 h 2033195"/>
              <a:gd name="connsiteX5" fmla="*/ 909021 w 917986"/>
              <a:gd name="connsiteY5" fmla="*/ 430305 h 2033195"/>
              <a:gd name="connsiteX6" fmla="*/ 554018 w 917986"/>
              <a:gd name="connsiteY6" fmla="*/ 580913 h 2033195"/>
              <a:gd name="connsiteX7" fmla="*/ 812202 w 917986"/>
              <a:gd name="connsiteY7" fmla="*/ 699247 h 2033195"/>
              <a:gd name="connsiteX8" fmla="*/ 478715 w 917986"/>
              <a:gd name="connsiteY8" fmla="*/ 806823 h 2033195"/>
              <a:gd name="connsiteX9" fmla="*/ 736898 w 917986"/>
              <a:gd name="connsiteY9" fmla="*/ 1021976 h 2033195"/>
              <a:gd name="connsiteX10" fmla="*/ 306593 w 917986"/>
              <a:gd name="connsiteY10" fmla="*/ 1097280 h 2033195"/>
              <a:gd name="connsiteX11" fmla="*/ 640080 w 917986"/>
              <a:gd name="connsiteY11" fmla="*/ 1226371 h 2033195"/>
              <a:gd name="connsiteX12" fmla="*/ 220531 w 917986"/>
              <a:gd name="connsiteY12" fmla="*/ 1344705 h 2033195"/>
              <a:gd name="connsiteX13" fmla="*/ 500230 w 917986"/>
              <a:gd name="connsiteY13" fmla="*/ 1506070 h 2033195"/>
              <a:gd name="connsiteX14" fmla="*/ 123713 w 917986"/>
              <a:gd name="connsiteY14" fmla="*/ 1602889 h 2033195"/>
              <a:gd name="connsiteX15" fmla="*/ 403411 w 917986"/>
              <a:gd name="connsiteY15" fmla="*/ 1721223 h 2033195"/>
              <a:gd name="connsiteX16" fmla="*/ 26894 w 917986"/>
              <a:gd name="connsiteY16" fmla="*/ 1818042 h 2033195"/>
              <a:gd name="connsiteX17" fmla="*/ 242047 w 917986"/>
              <a:gd name="connsiteY17" fmla="*/ 2033195 h 203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7986" h="2033195">
                <a:moveTo>
                  <a:pt x="586291" y="0"/>
                </a:moveTo>
                <a:cubicBezTo>
                  <a:pt x="710900" y="8068"/>
                  <a:pt x="835510" y="16136"/>
                  <a:pt x="833717" y="43030"/>
                </a:cubicBezTo>
                <a:cubicBezTo>
                  <a:pt x="831924" y="69924"/>
                  <a:pt x="570155" y="138056"/>
                  <a:pt x="575534" y="161364"/>
                </a:cubicBezTo>
                <a:cubicBezTo>
                  <a:pt x="580913" y="184672"/>
                  <a:pt x="860611" y="148814"/>
                  <a:pt x="865990" y="182880"/>
                </a:cubicBezTo>
                <a:cubicBezTo>
                  <a:pt x="871369" y="216946"/>
                  <a:pt x="600635" y="324523"/>
                  <a:pt x="607807" y="365760"/>
                </a:cubicBezTo>
                <a:cubicBezTo>
                  <a:pt x="614979" y="406998"/>
                  <a:pt x="917986" y="394446"/>
                  <a:pt x="909021" y="430305"/>
                </a:cubicBezTo>
                <a:cubicBezTo>
                  <a:pt x="900056" y="466164"/>
                  <a:pt x="570155" y="536089"/>
                  <a:pt x="554018" y="580913"/>
                </a:cubicBezTo>
                <a:cubicBezTo>
                  <a:pt x="537881" y="625737"/>
                  <a:pt x="824753" y="661595"/>
                  <a:pt x="812202" y="699247"/>
                </a:cubicBezTo>
                <a:cubicBezTo>
                  <a:pt x="799652" y="736899"/>
                  <a:pt x="491266" y="753035"/>
                  <a:pt x="478715" y="806823"/>
                </a:cubicBezTo>
                <a:cubicBezTo>
                  <a:pt x="466164" y="860611"/>
                  <a:pt x="765585" y="973567"/>
                  <a:pt x="736898" y="1021976"/>
                </a:cubicBezTo>
                <a:cubicBezTo>
                  <a:pt x="708211" y="1070386"/>
                  <a:pt x="322729" y="1063214"/>
                  <a:pt x="306593" y="1097280"/>
                </a:cubicBezTo>
                <a:cubicBezTo>
                  <a:pt x="290457" y="1131346"/>
                  <a:pt x="654424" y="1185134"/>
                  <a:pt x="640080" y="1226371"/>
                </a:cubicBezTo>
                <a:cubicBezTo>
                  <a:pt x="625736" y="1267609"/>
                  <a:pt x="243839" y="1298089"/>
                  <a:pt x="220531" y="1344705"/>
                </a:cubicBezTo>
                <a:cubicBezTo>
                  <a:pt x="197223" y="1391322"/>
                  <a:pt x="516366" y="1463040"/>
                  <a:pt x="500230" y="1506070"/>
                </a:cubicBezTo>
                <a:cubicBezTo>
                  <a:pt x="484094" y="1549100"/>
                  <a:pt x="139849" y="1567030"/>
                  <a:pt x="123713" y="1602889"/>
                </a:cubicBezTo>
                <a:cubicBezTo>
                  <a:pt x="107577" y="1638748"/>
                  <a:pt x="419547" y="1685364"/>
                  <a:pt x="403411" y="1721223"/>
                </a:cubicBezTo>
                <a:cubicBezTo>
                  <a:pt x="387275" y="1757082"/>
                  <a:pt x="53788" y="1766047"/>
                  <a:pt x="26894" y="1818042"/>
                </a:cubicBezTo>
                <a:cubicBezTo>
                  <a:pt x="0" y="1870037"/>
                  <a:pt x="121023" y="1951616"/>
                  <a:pt x="242047" y="2033195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/>
          <p:cNvCxnSpPr/>
          <p:nvPr/>
        </p:nvCxnSpPr>
        <p:spPr>
          <a:xfrm rot="10800000" flipV="1">
            <a:off x="7391400" y="2057400"/>
            <a:ext cx="685800" cy="304800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flipV="1">
            <a:off x="7620000" y="4419600"/>
            <a:ext cx="762000" cy="3810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0800000" flipV="1">
            <a:off x="7848600" y="5257800"/>
            <a:ext cx="685800" cy="3048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7543800" y="1219200"/>
            <a:ext cx="457200" cy="304800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July93_H50_Anomaly_Composite.JPG"/>
          <p:cNvPicPr>
            <a:picLocks noChangeAspect="1"/>
          </p:cNvPicPr>
          <p:nvPr/>
        </p:nvPicPr>
        <p:blipFill>
          <a:blip r:embed="rId5" cstate="print"/>
          <a:srcRect r="51250" b="48438"/>
          <a:stretch>
            <a:fillRect/>
          </a:stretch>
        </p:blipFill>
        <p:spPr>
          <a:xfrm>
            <a:off x="228600" y="0"/>
            <a:ext cx="4114800" cy="34817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28600" y="35052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From</a:t>
            </a:r>
            <a:r>
              <a:rPr lang="en-US" sz="1400" dirty="0" smtClean="0"/>
              <a:t> </a:t>
            </a:r>
            <a:r>
              <a:rPr lang="en-US" sz="1400" dirty="0" err="1" smtClean="0"/>
              <a:t>Grumm</a:t>
            </a:r>
            <a:r>
              <a:rPr lang="en-US" sz="1400" dirty="0" smtClean="0"/>
              <a:t> </a:t>
            </a:r>
            <a:r>
              <a:rPr lang="en-US" sz="1400" dirty="0" smtClean="0"/>
              <a:t>et al.</a:t>
            </a:r>
            <a:r>
              <a:rPr lang="en-US" sz="1400" dirty="0" smtClean="0"/>
              <a:t> (2008)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43200" y="5181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Sept 30, 2010 </a:t>
            </a:r>
          </a:p>
          <a:p>
            <a:pPr algn="ctr"/>
            <a:r>
              <a:rPr lang="en-US" sz="1500" dirty="0" smtClean="0"/>
              <a:t>East Coast</a:t>
            </a:r>
          </a:p>
          <a:p>
            <a:pPr algn="ctr"/>
            <a:r>
              <a:rPr lang="en-US" sz="1200" dirty="0" smtClean="0"/>
              <a:t>From: </a:t>
            </a:r>
            <a:r>
              <a:rPr lang="en-US" sz="1200" dirty="0" err="1" smtClean="0"/>
              <a:t>Grumm</a:t>
            </a:r>
            <a:r>
              <a:rPr lang="en-US" sz="1200" dirty="0" smtClean="0"/>
              <a:t> and </a:t>
            </a:r>
            <a:r>
              <a:rPr lang="en-US" sz="1200" dirty="0" err="1" smtClean="0"/>
              <a:t>Kozar</a:t>
            </a:r>
            <a:r>
              <a:rPr lang="en-US" sz="1200" dirty="0" smtClean="0"/>
              <a:t> (2010)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34" grpId="0" animBg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624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85</a:t>
            </a:r>
            <a:r>
              <a:rPr lang="en-US" sz="2800" dirty="0" smtClean="0"/>
              <a:t>0 MB Winds and V-wind </a:t>
            </a:r>
            <a:r>
              <a:rPr lang="en-US" sz="2800" dirty="0" smtClean="0"/>
              <a:t>Anomaly</a:t>
            </a:r>
          </a:p>
          <a:p>
            <a:pPr algn="ctr"/>
            <a:r>
              <a:rPr lang="en-US" sz="2800" dirty="0" smtClean="0"/>
              <a:t>Comparison</a:t>
            </a:r>
            <a:endParaRPr lang="en-US" sz="3400" dirty="0"/>
          </a:p>
        </p:txBody>
      </p:sp>
      <p:pic>
        <p:nvPicPr>
          <p:cNvPr id="5" name="Picture 4" descr="June08_H85_Anomaly.JPG"/>
          <p:cNvPicPr>
            <a:picLocks/>
          </p:cNvPicPr>
          <p:nvPr/>
        </p:nvPicPr>
        <p:blipFill>
          <a:blip r:embed="rId2" cstate="print"/>
          <a:srcRect r="36250" b="40625"/>
          <a:stretch>
            <a:fillRect/>
          </a:stretch>
        </p:blipFill>
        <p:spPr>
          <a:xfrm>
            <a:off x="381000" y="0"/>
            <a:ext cx="4114800" cy="31821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3200400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June 08, 2008 Upper Midwest</a:t>
            </a:r>
          </a:p>
          <a:p>
            <a:pPr algn="ctr"/>
            <a:r>
              <a:rPr lang="en-US" sz="1200" dirty="0" smtClean="0"/>
              <a:t>From: </a:t>
            </a:r>
            <a:r>
              <a:rPr lang="en-US" sz="1200" dirty="0" err="1" smtClean="0"/>
              <a:t>Grumm</a:t>
            </a:r>
            <a:r>
              <a:rPr lang="en-US" sz="1200" dirty="0" smtClean="0"/>
              <a:t> </a:t>
            </a:r>
            <a:r>
              <a:rPr lang="en-US" sz="1200" dirty="0" smtClean="0"/>
              <a:t>et al. </a:t>
            </a:r>
            <a:r>
              <a:rPr lang="en-US" sz="1200" dirty="0" smtClean="0"/>
              <a:t>(2008)</a:t>
            </a:r>
          </a:p>
          <a:p>
            <a:pPr algn="ctr"/>
            <a:endParaRPr lang="en-US" sz="1500" dirty="0"/>
          </a:p>
        </p:txBody>
      </p:sp>
      <p:pic>
        <p:nvPicPr>
          <p:cNvPr id="7" name="Picture 6" descr="Sep30_H85_Anomaly.JPG"/>
          <p:cNvPicPr>
            <a:picLocks/>
          </p:cNvPicPr>
          <p:nvPr/>
        </p:nvPicPr>
        <p:blipFill>
          <a:blip r:embed="rId3" cstate="print"/>
          <a:srcRect r="40000" b="39063"/>
          <a:stretch>
            <a:fillRect/>
          </a:stretch>
        </p:blipFill>
        <p:spPr>
          <a:xfrm>
            <a:off x="4800600" y="3675888"/>
            <a:ext cx="4114800" cy="31821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 descr="Jun06_H85_Anomaly.JPG"/>
          <p:cNvPicPr>
            <a:picLocks/>
          </p:cNvPicPr>
          <p:nvPr/>
        </p:nvPicPr>
        <p:blipFill>
          <a:blip r:embed="rId4" cstate="print"/>
          <a:srcRect r="2144" b="866"/>
          <a:stretch>
            <a:fillRect/>
          </a:stretch>
        </p:blipFill>
        <p:spPr>
          <a:xfrm>
            <a:off x="4800600" y="0"/>
            <a:ext cx="4114800" cy="31821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800600" y="3200400"/>
            <a:ext cx="4114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June 28, 2006 East Coast</a:t>
            </a:r>
          </a:p>
          <a:p>
            <a:pPr algn="ctr"/>
            <a:r>
              <a:rPr lang="en-US" sz="1200" dirty="0" smtClean="0"/>
              <a:t>From: </a:t>
            </a:r>
            <a:r>
              <a:rPr lang="en-US" sz="1200" dirty="0" err="1" smtClean="0"/>
              <a:t>Grumm</a:t>
            </a:r>
            <a:r>
              <a:rPr lang="en-US" sz="1200" dirty="0" smtClean="0"/>
              <a:t> and Holmes (2007)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5181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Sept 30, 2010 </a:t>
            </a:r>
          </a:p>
          <a:p>
            <a:pPr algn="ctr"/>
            <a:r>
              <a:rPr lang="en-US" sz="1500" dirty="0" smtClean="0"/>
              <a:t>East Coast</a:t>
            </a:r>
          </a:p>
          <a:p>
            <a:pPr algn="ctr"/>
            <a:r>
              <a:rPr lang="en-US" sz="1200" dirty="0" smtClean="0"/>
              <a:t>From: </a:t>
            </a:r>
            <a:r>
              <a:rPr lang="en-US" sz="1200" dirty="0" err="1" smtClean="0"/>
              <a:t>Grumm</a:t>
            </a:r>
            <a:r>
              <a:rPr lang="en-US" sz="1200" dirty="0" smtClean="0"/>
              <a:t> and </a:t>
            </a:r>
            <a:r>
              <a:rPr lang="en-US" sz="1200" dirty="0" err="1" smtClean="0"/>
              <a:t>Kozar</a:t>
            </a:r>
            <a:r>
              <a:rPr lang="en-US" sz="1200" dirty="0" smtClean="0"/>
              <a:t> (2010)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2879838" cy="3581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"/>
            <a:ext cx="2879838" cy="35814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28_Jun_06z_EDAS_Multiple_Parcel_Reverse_Trajecto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57200"/>
            <a:ext cx="3056128" cy="3581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289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June 08, 2008 Upper Midwest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4038600"/>
            <a:ext cx="304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June 28, 2006 East Coast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038600"/>
            <a:ext cx="2895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Sept 30, 2010 East Coast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724400"/>
            <a:ext cx="91440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East Coast events displayed strong SSE low-level winds → Western Atlantic major source region for low-level moisture</a:t>
            </a:r>
          </a:p>
          <a:p>
            <a:pPr lvl="2"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FF0000"/>
                </a:solidFill>
              </a:rPr>
              <a:t> Low-level parcels overrunning developing frontal boundaries along the coast or Mid-Atlantic</a:t>
            </a:r>
          </a:p>
          <a:p>
            <a:pPr lvl="2"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FF0000"/>
                </a:solidFill>
              </a:rPr>
              <a:t> Similar forcing to Frontal type FF events common across the central US </a:t>
            </a:r>
            <a:r>
              <a:rPr lang="en-US" dirty="0" smtClean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Main Goal: </a:t>
            </a:r>
            <a:r>
              <a:rPr lang="en-US" dirty="0" smtClean="0"/>
              <a:t>Classify historically significant past flash </a:t>
            </a:r>
            <a:r>
              <a:rPr lang="en-US" smtClean="0"/>
              <a:t>flood episodes </a:t>
            </a:r>
            <a:r>
              <a:rPr lang="en-US" dirty="0" smtClean="0"/>
              <a:t>by the Maddox Synoptic classification scheme</a:t>
            </a:r>
          </a:p>
          <a:p>
            <a:pPr>
              <a:lnSpc>
                <a:spcPct val="70000"/>
              </a:lnSpc>
              <a:buNone/>
            </a:pPr>
            <a:endParaRPr lang="en-US" dirty="0" smtClean="0"/>
          </a:p>
          <a:p>
            <a:r>
              <a:rPr lang="en-US" dirty="0" smtClean="0"/>
              <a:t>Flash flood events from the winter of 1996 through present were examined </a:t>
            </a:r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 lvl="1"/>
            <a:r>
              <a:rPr lang="en-US" dirty="0" smtClean="0"/>
              <a:t>42 total Events</a:t>
            </a:r>
          </a:p>
          <a:p>
            <a:pPr lvl="1">
              <a:lnSpc>
                <a:spcPct val="50000"/>
              </a:lnSpc>
              <a:buNone/>
            </a:pPr>
            <a:endParaRPr lang="en-US" dirty="0" smtClean="0"/>
          </a:p>
          <a:p>
            <a:r>
              <a:rPr lang="en-US" dirty="0" smtClean="0"/>
              <a:t>An event was classified if any of the following three occurred:</a:t>
            </a:r>
          </a:p>
          <a:p>
            <a:pPr>
              <a:lnSpc>
                <a:spcPct val="70000"/>
              </a:lnSpc>
              <a:buNone/>
            </a:pPr>
            <a:endParaRPr lang="en-US" dirty="0" smtClean="0"/>
          </a:p>
          <a:p>
            <a:pPr lvl="2"/>
            <a:r>
              <a:rPr lang="en-US" sz="2300" dirty="0" smtClean="0"/>
              <a:t>1) 5 or more flash flood reports from a single event</a:t>
            </a:r>
          </a:p>
          <a:p>
            <a:pPr lvl="2"/>
            <a:r>
              <a:rPr lang="en-US" sz="2300" dirty="0" smtClean="0"/>
              <a:t>2) $500K crop/property damage</a:t>
            </a:r>
          </a:p>
          <a:p>
            <a:pPr lvl="2"/>
            <a:r>
              <a:rPr lang="en-US" sz="2300" dirty="0" smtClean="0"/>
              <a:t>3) Fatality(</a:t>
            </a:r>
            <a:r>
              <a:rPr lang="en-US" sz="2300" dirty="0" err="1" smtClean="0"/>
              <a:t>ies</a:t>
            </a:r>
            <a:r>
              <a:rPr lang="en-US" sz="2300" dirty="0" smtClean="0"/>
              <a:t>) occurred</a:t>
            </a:r>
          </a:p>
          <a:p>
            <a:pPr lvl="2">
              <a:lnSpc>
                <a:spcPct val="70000"/>
              </a:lnSpc>
              <a:buNone/>
            </a:pPr>
            <a:endParaRPr lang="en-US" dirty="0" smtClean="0"/>
          </a:p>
          <a:p>
            <a:r>
              <a:rPr lang="en-US" dirty="0" smtClean="0"/>
              <a:t>For synoptic environments in which the synoptic pattern did not reflect the traditional patterns as described by Maddox et al. (1979), the events were labeled as “Unclassified” </a:t>
            </a:r>
          </a:p>
          <a:p>
            <a:pPr>
              <a:lnSpc>
                <a:spcPct val="70000"/>
              </a:lnSpc>
              <a:buNone/>
            </a:pPr>
            <a:endParaRPr lang="en-US" dirty="0" smtClean="0"/>
          </a:p>
          <a:p>
            <a:r>
              <a:rPr lang="en-US" dirty="0" smtClean="0"/>
              <a:t>If a flash flood event resulted from a remnant tropical circulation moving across the area, the event was classified as “Tropical” 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Methodology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7118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BGM HSA is susceptible to all 3 eastern US Maddox Flash Flood types</a:t>
            </a:r>
          </a:p>
          <a:p>
            <a:r>
              <a:rPr lang="en-US" dirty="0" smtClean="0"/>
              <a:t> Synoptic type flash flood producing environments most common (20 cases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Frontal/</a:t>
            </a:r>
            <a:r>
              <a:rPr lang="en-US" dirty="0" err="1" smtClean="0"/>
              <a:t>Meso</a:t>
            </a:r>
            <a:r>
              <a:rPr lang="en-US" dirty="0" smtClean="0"/>
              <a:t> High less common but potentially devastating considering BGM’s highly variable terrain (terrain anchoring)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Both </a:t>
            </a:r>
            <a:r>
              <a:rPr lang="en-US" dirty="0" err="1" smtClean="0">
                <a:solidFill>
                  <a:srgbClr val="FF0000"/>
                </a:solidFill>
              </a:rPr>
              <a:t>Meso</a:t>
            </a:r>
            <a:r>
              <a:rPr lang="en-US" dirty="0" smtClean="0">
                <a:solidFill>
                  <a:srgbClr val="FF0000"/>
                </a:solidFill>
              </a:rPr>
              <a:t> High cases had fatalities</a:t>
            </a:r>
          </a:p>
          <a:p>
            <a:r>
              <a:rPr lang="en-US" dirty="0" smtClean="0"/>
              <a:t>Not </a:t>
            </a:r>
            <a:r>
              <a:rPr lang="en-US" dirty="0" smtClean="0"/>
              <a:t>all synoptic patterns cleanly fit into the Maddox classification scheme (10 unclassified, 3 tropical</a:t>
            </a:r>
            <a:r>
              <a:rPr lang="en-US" dirty="0" smtClean="0"/>
              <a:t>) →</a:t>
            </a:r>
            <a:r>
              <a:rPr lang="en-US" dirty="0" smtClean="0">
                <a:solidFill>
                  <a:srgbClr val="0070C0"/>
                </a:solidFill>
              </a:rPr>
              <a:t>Hybrid Synoptic/Frontal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Hybrid Synoptic/Frontal FF setups; a common theme along East Coast?</a:t>
            </a:r>
          </a:p>
          <a:p>
            <a:pPr lvl="1"/>
            <a:r>
              <a:rPr lang="en-US" sz="1800" dirty="0" smtClean="0"/>
              <a:t>Upper-level patterns display Maddox Synoptic type characteristics →</a:t>
            </a:r>
            <a:r>
              <a:rPr lang="en-US" sz="1800" dirty="0" err="1" smtClean="0"/>
              <a:t>Meridional</a:t>
            </a:r>
            <a:r>
              <a:rPr lang="en-US" sz="1800" dirty="0" smtClean="0"/>
              <a:t> flow / </a:t>
            </a:r>
            <a:r>
              <a:rPr lang="en-US" sz="1800" dirty="0" err="1" smtClean="0"/>
              <a:t>Longwave</a:t>
            </a:r>
            <a:r>
              <a:rPr lang="en-US" sz="1800" dirty="0" smtClean="0"/>
              <a:t> trough approaching from west</a:t>
            </a:r>
          </a:p>
          <a:p>
            <a:pPr lvl="1"/>
            <a:r>
              <a:rPr lang="en-US" sz="1800" dirty="0" err="1" smtClean="0"/>
              <a:t>Sfc</a:t>
            </a:r>
            <a:r>
              <a:rPr lang="en-US" sz="1800" dirty="0" smtClean="0"/>
              <a:t> patterns often display Maddox Frontal type characteristics → strong isentropic ascent along/north of developing warm front or stalled front along East Coast</a:t>
            </a:r>
          </a:p>
          <a:p>
            <a:r>
              <a:rPr lang="en-US" sz="2400" dirty="0" smtClean="0"/>
              <a:t>Anomaly data suggests East Coast setups are similar to Great Plains Frontal events</a:t>
            </a:r>
          </a:p>
          <a:p>
            <a:pPr lvl="1"/>
            <a:r>
              <a:rPr lang="en-US" sz="1800" dirty="0" smtClean="0"/>
              <a:t>East Coast events 1000/500 MB anomaly patterns (axes) highly </a:t>
            </a:r>
            <a:r>
              <a:rPr lang="en-US" sz="1800" dirty="0" err="1" smtClean="0"/>
              <a:t>meridional</a:t>
            </a:r>
            <a:endParaRPr lang="en-US" sz="1800" dirty="0" smtClean="0"/>
          </a:p>
          <a:p>
            <a:pPr lvl="2"/>
            <a:r>
              <a:rPr lang="en-US" sz="1600" dirty="0" smtClean="0"/>
              <a:t>Main moisture source: western Atlantic</a:t>
            </a:r>
          </a:p>
          <a:p>
            <a:pPr lvl="1"/>
            <a:r>
              <a:rPr lang="en-US" sz="1800" dirty="0" smtClean="0"/>
              <a:t>Plains / upper Midwest frontal events rotated 45° to the right → Positive Tilt</a:t>
            </a:r>
          </a:p>
          <a:p>
            <a:pPr lvl="2"/>
            <a:r>
              <a:rPr lang="en-US" sz="1600" dirty="0" smtClean="0"/>
              <a:t>Main moisture source: Gulf of Mexico</a:t>
            </a:r>
          </a:p>
          <a:p>
            <a:r>
              <a:rPr lang="en-US" sz="2400" dirty="0" smtClean="0"/>
              <a:t>N/S anomaly setup for East Coast events allows front responsible for central Plains FF events to rotate to a more N/S orientation near the coast</a:t>
            </a:r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	- Similar low-level forcing mechanism  </a:t>
            </a:r>
            <a:endParaRPr lang="en-US" sz="1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Conclusions cont.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784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Grumm</a:t>
            </a:r>
            <a:r>
              <a:rPr lang="en-US" dirty="0" smtClean="0"/>
              <a:t>, R.H., and R. Holmes, 2007a: Patterns of heavy rainfall in the mid-Atlantic.  </a:t>
            </a:r>
            <a:r>
              <a:rPr lang="en-US" i="1" dirty="0" smtClean="0"/>
              <a:t>Pre-prints, Conference on Weather Analysis and Forecasting, </a:t>
            </a:r>
            <a:r>
              <a:rPr lang="en-US" dirty="0" smtClean="0"/>
              <a:t>Park City, UT, Amer. Meteor. Soc., 5A.2.</a:t>
            </a:r>
          </a:p>
          <a:p>
            <a:endParaRPr lang="en-US" dirty="0" smtClean="0"/>
          </a:p>
          <a:p>
            <a:r>
              <a:rPr lang="en-US" dirty="0" err="1" smtClean="0"/>
              <a:t>Grumm</a:t>
            </a:r>
            <a:r>
              <a:rPr lang="en-US" dirty="0" smtClean="0"/>
              <a:t>, R.H., N.W. Junker, and M. </a:t>
            </a:r>
            <a:r>
              <a:rPr lang="en-US" dirty="0" err="1" smtClean="0"/>
              <a:t>Bodner</a:t>
            </a:r>
            <a:r>
              <a:rPr lang="en-US" dirty="0" smtClean="0"/>
              <a:t> 2008: Heavy rain and flood event of 8-9 June 2008.  [Available online at http://nws.met.psu.edu/severe/2008/08JUN2008.pdf]</a:t>
            </a:r>
          </a:p>
          <a:p>
            <a:endParaRPr lang="en-US" dirty="0" smtClean="0"/>
          </a:p>
          <a:p>
            <a:r>
              <a:rPr lang="en-US" dirty="0" err="1" smtClean="0"/>
              <a:t>Grumm</a:t>
            </a:r>
            <a:r>
              <a:rPr lang="en-US" dirty="0" smtClean="0"/>
              <a:t>, R.H., and M. </a:t>
            </a:r>
            <a:r>
              <a:rPr lang="en-US" dirty="0" err="1" smtClean="0"/>
              <a:t>Kozar</a:t>
            </a:r>
            <a:r>
              <a:rPr lang="en-US" dirty="0" smtClean="0"/>
              <a:t>, 2010: The historic synoptic-hybrid rainfall event 30 September 2010.  [Available online at http://cms.met.psu.edu/sref/severe/2010/30Sep2010Flood.pdf]</a:t>
            </a:r>
          </a:p>
          <a:p>
            <a:endParaRPr lang="en-US" dirty="0" smtClean="0"/>
          </a:p>
          <a:p>
            <a:r>
              <a:rPr lang="en-US" dirty="0" smtClean="0"/>
              <a:t>Maddox, R. A., C. F. Chappell and L. R. </a:t>
            </a:r>
            <a:r>
              <a:rPr lang="en-US" dirty="0" err="1" smtClean="0"/>
              <a:t>Hoxit</a:t>
            </a:r>
            <a:r>
              <a:rPr lang="en-US" dirty="0" smtClean="0"/>
              <a:t>, 1979: Synoptic and </a:t>
            </a:r>
            <a:r>
              <a:rPr lang="en-US" dirty="0" err="1" smtClean="0"/>
              <a:t>meso</a:t>
            </a:r>
            <a:r>
              <a:rPr lang="en-US" dirty="0" smtClean="0"/>
              <a:t>-</a:t>
            </a:r>
            <a:r>
              <a:rPr lang="en-US" i="1" dirty="0" smtClean="0"/>
              <a:t>α </a:t>
            </a:r>
            <a:r>
              <a:rPr lang="en-US" dirty="0" smtClean="0"/>
              <a:t>scale aspects of flash flood events.  </a:t>
            </a:r>
            <a:r>
              <a:rPr lang="en-US" i="1" dirty="0" smtClean="0"/>
              <a:t>Bull. Amer. Meteor. Soc.</a:t>
            </a:r>
            <a:r>
              <a:rPr lang="en-US" dirty="0" smtClean="0"/>
              <a:t>, </a:t>
            </a:r>
            <a:r>
              <a:rPr lang="en-US" b="1" dirty="0" smtClean="0"/>
              <a:t>60,</a:t>
            </a:r>
            <a:r>
              <a:rPr lang="en-US" dirty="0" smtClean="0"/>
              <a:t> 115-123.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3429000" cy="5791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Archived H50 (SPC, HPC) 00Z/12Z Maps</a:t>
            </a:r>
          </a:p>
          <a:p>
            <a:r>
              <a:rPr lang="en-US" sz="1600" dirty="0" smtClean="0"/>
              <a:t>Archived HPC analyzed surface maps</a:t>
            </a:r>
          </a:p>
          <a:p>
            <a:r>
              <a:rPr lang="en-US" sz="1600" dirty="0" smtClean="0"/>
              <a:t>Radar animations analyzed through GR Analyst</a:t>
            </a:r>
          </a:p>
          <a:p>
            <a:r>
              <a:rPr lang="en-US" sz="1600" dirty="0" smtClean="0"/>
              <a:t>NAM BUFKIT Proximity Soundings</a:t>
            </a:r>
          </a:p>
          <a:p>
            <a:pPr lvl="1"/>
            <a:r>
              <a:rPr lang="en-US" sz="1400" dirty="0" smtClean="0"/>
              <a:t>Sounding was selected by picking the hour from closest NAM forecast point to time of initial flash flood report</a:t>
            </a:r>
          </a:p>
          <a:p>
            <a:pPr lvl="1"/>
            <a:r>
              <a:rPr lang="en-US" sz="1400" dirty="0" smtClean="0"/>
              <a:t>(LLJ winds (BUFKIT defined), Cloud Layer Winds, MBE Speeds, Warm Cloud Depth, etc</a:t>
            </a:r>
            <a:r>
              <a:rPr lang="en-US" sz="1400" dirty="0" smtClean="0"/>
              <a:t>)</a:t>
            </a: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Methodology Cont.</a:t>
            </a:r>
            <a:endParaRPr lang="en-US" dirty="0"/>
          </a:p>
        </p:txBody>
      </p:sp>
      <p:pic>
        <p:nvPicPr>
          <p:cNvPr id="4" name="Picture 3" descr="H50_00z_19Jun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6603" y="1447800"/>
            <a:ext cx="2917397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Colchester_Flood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4114800"/>
            <a:ext cx="2916936" cy="25877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 descr="Bufkit.JPG"/>
          <p:cNvPicPr>
            <a:picLocks/>
          </p:cNvPicPr>
          <p:nvPr/>
        </p:nvPicPr>
        <p:blipFill>
          <a:blip r:embed="rId4" cstate="print"/>
          <a:srcRect r="31250" b="15625"/>
          <a:stretch>
            <a:fillRect/>
          </a:stretch>
        </p:blipFill>
        <p:spPr>
          <a:xfrm>
            <a:off x="3276600" y="1447800"/>
            <a:ext cx="2916936" cy="2590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ddox_Fronta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83" t="947" r="1572" b="28341"/>
          <a:stretch>
            <a:fillRect/>
          </a:stretch>
        </p:blipFill>
        <p:spPr>
          <a:xfrm>
            <a:off x="152400" y="1219200"/>
            <a:ext cx="4156528" cy="2133600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5" name="Picture 4" descr="Maddox_Synoptic.GIF"/>
          <p:cNvPicPr>
            <a:picLocks noChangeAspect="1"/>
          </p:cNvPicPr>
          <p:nvPr/>
        </p:nvPicPr>
        <p:blipFill>
          <a:blip r:embed="rId3" cstate="print"/>
          <a:srcRect l="2738" t="4688" r="432" b="28125"/>
          <a:stretch>
            <a:fillRect/>
          </a:stretch>
        </p:blipFill>
        <p:spPr>
          <a:xfrm>
            <a:off x="4495800" y="1219200"/>
            <a:ext cx="4167963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Maddox_MesoHigh_1.GIF"/>
          <p:cNvPicPr>
            <a:picLocks noChangeAspect="1"/>
          </p:cNvPicPr>
          <p:nvPr/>
        </p:nvPicPr>
        <p:blipFill>
          <a:blip r:embed="rId4" cstate="print"/>
          <a:srcRect l="2809" b="35938"/>
          <a:stretch>
            <a:fillRect/>
          </a:stretch>
        </p:blipFill>
        <p:spPr>
          <a:xfrm>
            <a:off x="2590800" y="3962400"/>
            <a:ext cx="41910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38200" y="33528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Synoptic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Frontal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60960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Meso</a:t>
            </a:r>
            <a:r>
              <a:rPr lang="en-US" dirty="0" smtClean="0"/>
              <a:t> High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59346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images from Maddox et al. (1979)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838200"/>
          <a:ext cx="4876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572000" y="3743325"/>
          <a:ext cx="5010150" cy="311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4114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42 Total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3611</TotalTime>
  <Words>1226</Words>
  <Application>Microsoft Office PowerPoint</Application>
  <PresentationFormat>On-screen Show (4:3)</PresentationFormat>
  <Paragraphs>189</Paragraphs>
  <Slides>32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WFO Binghamton Maddox Synoptic Type Flash Flood Classification Study</vt:lpstr>
      <vt:lpstr>Motivation</vt:lpstr>
      <vt:lpstr>Methodology</vt:lpstr>
      <vt:lpstr>Methodology Cont.</vt:lpstr>
      <vt:lpstr>Review</vt:lpstr>
      <vt:lpstr>Results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Current Maddox Classification Types </vt:lpstr>
      <vt:lpstr>Hybrid Surface/Upper-Level Patterns</vt:lpstr>
      <vt:lpstr>Slide 17</vt:lpstr>
      <vt:lpstr>26-28 June 06 Flood Event</vt:lpstr>
      <vt:lpstr>Slide 19</vt:lpstr>
      <vt:lpstr>Slide 20</vt:lpstr>
      <vt:lpstr>Slide 21</vt:lpstr>
      <vt:lpstr>30 Sep 10 Flood Event</vt:lpstr>
      <vt:lpstr>30 Sep 10 Flood Event</vt:lpstr>
      <vt:lpstr>30 Sep 10 Flood Event</vt:lpstr>
      <vt:lpstr>Central Plains Comparison June 2008 Upper Midwest Record Flood Setup</vt:lpstr>
      <vt:lpstr>Slide 26</vt:lpstr>
      <vt:lpstr>Slide 27</vt:lpstr>
      <vt:lpstr>Slide 28</vt:lpstr>
      <vt:lpstr>Slide 29</vt:lpstr>
      <vt:lpstr>Conclusions</vt:lpstr>
      <vt:lpstr>Conclusions cont.</vt:lpstr>
      <vt:lpstr>References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WFO Binghamton Synoptic Flash Flood Classificantion Study</dc:title>
  <dc:creator>christopher.gitro</dc:creator>
  <cp:lastModifiedBy>christopher.gitro</cp:lastModifiedBy>
  <cp:revision>236</cp:revision>
  <dcterms:created xsi:type="dcterms:W3CDTF">2010-10-17T19:26:50Z</dcterms:created>
  <dcterms:modified xsi:type="dcterms:W3CDTF">2011-03-18T09:54:02Z</dcterms:modified>
</cp:coreProperties>
</file>