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74" r:id="rId7"/>
    <p:sldId id="264" r:id="rId8"/>
    <p:sldId id="267" r:id="rId9"/>
    <p:sldId id="268" r:id="rId10"/>
    <p:sldId id="269" r:id="rId11"/>
    <p:sldId id="270" r:id="rId12"/>
    <p:sldId id="271" r:id="rId13"/>
    <p:sldId id="273" r:id="rId14"/>
    <p:sldId id="263" r:id="rId15"/>
    <p:sldId id="265" r:id="rId16"/>
    <p:sldId id="275" r:id="rId17"/>
    <p:sldId id="276" r:id="rId18"/>
    <p:sldId id="285" r:id="rId19"/>
    <p:sldId id="278" r:id="rId20"/>
    <p:sldId id="277" r:id="rId21"/>
    <p:sldId id="279" r:id="rId22"/>
    <p:sldId id="280" r:id="rId23"/>
    <p:sldId id="266" r:id="rId24"/>
    <p:sldId id="281" r:id="rId25"/>
    <p:sldId id="260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22" autoAdjust="0"/>
  </p:normalViewPr>
  <p:slideViewPr>
    <p:cSldViewPr>
      <p:cViewPr>
        <p:scale>
          <a:sx n="75" d="100"/>
          <a:sy n="75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PX-S-FILESVR\HOME\justin.arnott\Desktop\database_glom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PX-S-FILESVR\HOME\justin.arnott\Desktop\database_glo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PX-S-FILESVR\HOME\justin.arnott\Desktop\database_glo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X-S-FILESVR\HOME\justin.arnott\Desktop\database_2_28_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X-S-FILESVR\HOME\justin.arnott\Desktop\database_2_28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KGLR LES Rose (Hours of 15+ dBZ)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numRef>
              <c:f>KGLR_15db_data!$C$3:$C$20</c:f>
              <c:numCache>
                <c:formatCode>General</c:formatCode>
                <c:ptCount val="1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</c:numCache>
            </c:numRef>
          </c:cat>
          <c:val>
            <c:numRef>
              <c:f>KGLR_15db_data!$E$3:$E$20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75584"/>
        <c:axId val="130355584"/>
      </c:radarChart>
      <c:catAx>
        <c:axId val="130275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355584"/>
        <c:crosses val="autoZero"/>
        <c:auto val="1"/>
        <c:lblAlgn val="ctr"/>
        <c:lblOffset val="100"/>
        <c:noMultiLvlLbl val="0"/>
      </c:catAx>
      <c:valAx>
        <c:axId val="130355584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0275584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KGLR LES Rose (Hours of 15+ dBZ)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numRef>
              <c:f>KGLR_15db_data!$C$3:$C$20</c:f>
              <c:numCache>
                <c:formatCode>General</c:formatCode>
                <c:ptCount val="1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</c:numCache>
            </c:numRef>
          </c:cat>
          <c:val>
            <c:numRef>
              <c:f>KGLR_15db_data!$E$3:$E$20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32576"/>
        <c:axId val="105296640"/>
      </c:radarChart>
      <c:catAx>
        <c:axId val="91032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5296640"/>
        <c:crosses val="autoZero"/>
        <c:auto val="1"/>
        <c:lblAlgn val="ctr"/>
        <c:lblOffset val="100"/>
        <c:noMultiLvlLbl val="0"/>
      </c:catAx>
      <c:valAx>
        <c:axId val="105296640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91032576"/>
        <c:crosses val="autoZero"/>
        <c:crossBetween val="between"/>
        <c:majorUnit val="5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KTVC LES Rose (Hours of 15+ dBZ)</a:t>
            </a:r>
          </a:p>
        </c:rich>
      </c:tx>
      <c:layout/>
      <c:overlay val="0"/>
    </c:title>
    <c:autoTitleDeleted val="0"/>
    <c:plotArea>
      <c:layout/>
      <c:radarChart>
        <c:radarStyle val="marker"/>
        <c:varyColors val="0"/>
        <c:ser>
          <c:idx val="0"/>
          <c:order val="0"/>
          <c:marker>
            <c:symbol val="none"/>
          </c:marker>
          <c:cat>
            <c:numRef>
              <c:f>KTVC_15db_data!$C$2:$C$19</c:f>
              <c:numCache>
                <c:formatCode>General</c:formatCode>
                <c:ptCount val="1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  <c:pt idx="12">
                  <c:v>240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340</c:v>
                </c:pt>
              </c:numCache>
            </c:numRef>
          </c:cat>
          <c:val>
            <c:numRef>
              <c:f>KTVC_15db_data!$E$2:$E$19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06720"/>
        <c:axId val="130216704"/>
      </c:radarChart>
      <c:catAx>
        <c:axId val="130206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216704"/>
        <c:crosses val="autoZero"/>
        <c:auto val="1"/>
        <c:lblAlgn val="ctr"/>
        <c:lblOffset val="100"/>
        <c:noMultiLvlLbl val="0"/>
      </c:catAx>
      <c:valAx>
        <c:axId val="130216704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3020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Reflectivity Versus Mixed Layer Mean Wind Speed (KGLR &gt; 10</a:t>
            </a:r>
            <a:r>
              <a:rPr lang="en-US" sz="1600" baseline="0" dirty="0"/>
              <a:t> </a:t>
            </a:r>
            <a:r>
              <a:rPr lang="en-US" sz="1600" baseline="0" dirty="0" err="1"/>
              <a:t>dBZ</a:t>
            </a:r>
            <a:r>
              <a:rPr lang="en-US" sz="1600" baseline="0" dirty="0"/>
              <a:t>)</a:t>
            </a:r>
            <a:endParaRPr lang="en-US" sz="1600" dirty="0"/>
          </a:p>
        </c:rich>
      </c:tx>
      <c:layout>
        <c:manualLayout>
          <c:xMode val="edge"/>
          <c:yMode val="edge"/>
          <c:x val="0.14938188976377953"/>
          <c:y val="2.7777777777777776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database!$P$934:$P$1074</c:f>
              <c:numCache>
                <c:formatCode>General</c:formatCode>
                <c:ptCount val="141"/>
                <c:pt idx="0">
                  <c:v>34.024700000000003</c:v>
                </c:pt>
                <c:pt idx="1">
                  <c:v>29.334099999999999</c:v>
                </c:pt>
                <c:pt idx="2">
                  <c:v>37.755899999999997</c:v>
                </c:pt>
                <c:pt idx="3">
                  <c:v>20.541799999999999</c:v>
                </c:pt>
                <c:pt idx="4">
                  <c:v>30.789899999999999</c:v>
                </c:pt>
                <c:pt idx="5">
                  <c:v>21.310400000000001</c:v>
                </c:pt>
                <c:pt idx="6">
                  <c:v>24.6126</c:v>
                </c:pt>
                <c:pt idx="7">
                  <c:v>20.9404</c:v>
                </c:pt>
                <c:pt idx="8">
                  <c:v>29.451599999999999</c:v>
                </c:pt>
                <c:pt idx="9">
                  <c:v>23.374700000000001</c:v>
                </c:pt>
                <c:pt idx="10">
                  <c:v>34.578600000000002</c:v>
                </c:pt>
                <c:pt idx="11">
                  <c:v>9.3987800000000004</c:v>
                </c:pt>
                <c:pt idx="12">
                  <c:v>22.799700000000001</c:v>
                </c:pt>
                <c:pt idx="13">
                  <c:v>23.4709</c:v>
                </c:pt>
                <c:pt idx="14">
                  <c:v>22.3034</c:v>
                </c:pt>
                <c:pt idx="15">
                  <c:v>6.0800999999999998</c:v>
                </c:pt>
                <c:pt idx="16">
                  <c:v>14.2882</c:v>
                </c:pt>
                <c:pt idx="17">
                  <c:v>29.452500000000001</c:v>
                </c:pt>
                <c:pt idx="18">
                  <c:v>17.701499999999999</c:v>
                </c:pt>
                <c:pt idx="19">
                  <c:v>26.694700000000001</c:v>
                </c:pt>
                <c:pt idx="20">
                  <c:v>30.942399999999999</c:v>
                </c:pt>
                <c:pt idx="21">
                  <c:v>33.1815</c:v>
                </c:pt>
                <c:pt idx="22">
                  <c:v>31.398900000000001</c:v>
                </c:pt>
                <c:pt idx="23">
                  <c:v>17.332999999999998</c:v>
                </c:pt>
                <c:pt idx="24">
                  <c:v>32.2879</c:v>
                </c:pt>
                <c:pt idx="25">
                  <c:v>21.633900000000001</c:v>
                </c:pt>
                <c:pt idx="26">
                  <c:v>20.3567</c:v>
                </c:pt>
                <c:pt idx="27">
                  <c:v>35.643500000000003</c:v>
                </c:pt>
                <c:pt idx="28">
                  <c:v>28.882100000000001</c:v>
                </c:pt>
                <c:pt idx="29">
                  <c:v>18.7562</c:v>
                </c:pt>
                <c:pt idx="30">
                  <c:v>40.021000000000001</c:v>
                </c:pt>
                <c:pt idx="31">
                  <c:v>20.2149</c:v>
                </c:pt>
                <c:pt idx="32">
                  <c:v>20.185199999999998</c:v>
                </c:pt>
                <c:pt idx="33">
                  <c:v>30.4635</c:v>
                </c:pt>
                <c:pt idx="34">
                  <c:v>8.4293099999999992</c:v>
                </c:pt>
                <c:pt idx="35">
                  <c:v>21.542400000000001</c:v>
                </c:pt>
                <c:pt idx="36">
                  <c:v>32.979500000000002</c:v>
                </c:pt>
                <c:pt idx="37">
                  <c:v>29.135000000000002</c:v>
                </c:pt>
                <c:pt idx="38">
                  <c:v>34.142000000000003</c:v>
                </c:pt>
                <c:pt idx="39">
                  <c:v>29.2318</c:v>
                </c:pt>
                <c:pt idx="40">
                  <c:v>27.928100000000001</c:v>
                </c:pt>
                <c:pt idx="41">
                  <c:v>10.5488</c:v>
                </c:pt>
                <c:pt idx="42">
                  <c:v>13.571400000000001</c:v>
                </c:pt>
                <c:pt idx="43">
                  <c:v>13.252599999999999</c:v>
                </c:pt>
                <c:pt idx="44">
                  <c:v>27.497699999999998</c:v>
                </c:pt>
                <c:pt idx="45">
                  <c:v>37.792999999999999</c:v>
                </c:pt>
                <c:pt idx="46">
                  <c:v>15.215999999999999</c:v>
                </c:pt>
                <c:pt idx="47">
                  <c:v>32.750100000000003</c:v>
                </c:pt>
                <c:pt idx="48">
                  <c:v>18.164300000000001</c:v>
                </c:pt>
                <c:pt idx="49">
                  <c:v>22.529800000000002</c:v>
                </c:pt>
                <c:pt idx="50">
                  <c:v>34.581699999999998</c:v>
                </c:pt>
                <c:pt idx="51">
                  <c:v>33.222200000000001</c:v>
                </c:pt>
                <c:pt idx="52">
                  <c:v>36.383699999999997</c:v>
                </c:pt>
                <c:pt idx="53">
                  <c:v>38.384999999999998</c:v>
                </c:pt>
                <c:pt idx="54">
                  <c:v>39.483400000000003</c:v>
                </c:pt>
                <c:pt idx="55">
                  <c:v>37.7059</c:v>
                </c:pt>
                <c:pt idx="56">
                  <c:v>36.094299999999997</c:v>
                </c:pt>
                <c:pt idx="57">
                  <c:v>36.336599999999997</c:v>
                </c:pt>
                <c:pt idx="58">
                  <c:v>34.183500000000002</c:v>
                </c:pt>
                <c:pt idx="59">
                  <c:v>36.2301</c:v>
                </c:pt>
                <c:pt idx="60">
                  <c:v>38.756700000000002</c:v>
                </c:pt>
                <c:pt idx="61">
                  <c:v>40.123899999999999</c:v>
                </c:pt>
                <c:pt idx="62">
                  <c:v>37.259900000000002</c:v>
                </c:pt>
                <c:pt idx="63">
                  <c:v>37.8827</c:v>
                </c:pt>
                <c:pt idx="64">
                  <c:v>33.361499999999999</c:v>
                </c:pt>
                <c:pt idx="65">
                  <c:v>25.9848</c:v>
                </c:pt>
                <c:pt idx="66">
                  <c:v>35.494900000000001</c:v>
                </c:pt>
                <c:pt idx="67">
                  <c:v>38.9876</c:v>
                </c:pt>
                <c:pt idx="68">
                  <c:v>21.5611</c:v>
                </c:pt>
                <c:pt idx="69">
                  <c:v>21.548500000000001</c:v>
                </c:pt>
                <c:pt idx="70">
                  <c:v>15.752000000000001</c:v>
                </c:pt>
                <c:pt idx="71">
                  <c:v>22.771999999999998</c:v>
                </c:pt>
                <c:pt idx="72">
                  <c:v>21.761800000000001</c:v>
                </c:pt>
                <c:pt idx="73">
                  <c:v>12.335599999999999</c:v>
                </c:pt>
                <c:pt idx="74">
                  <c:v>29.5669</c:v>
                </c:pt>
                <c:pt idx="75">
                  <c:v>19.502500000000001</c:v>
                </c:pt>
                <c:pt idx="76">
                  <c:v>12.3752</c:v>
                </c:pt>
                <c:pt idx="77">
                  <c:v>17.047599999999999</c:v>
                </c:pt>
                <c:pt idx="78">
                  <c:v>22.512699999999999</c:v>
                </c:pt>
                <c:pt idx="79">
                  <c:v>32.944299999999998</c:v>
                </c:pt>
                <c:pt idx="80">
                  <c:v>25.595300000000002</c:v>
                </c:pt>
                <c:pt idx="81">
                  <c:v>29.8443</c:v>
                </c:pt>
                <c:pt idx="82">
                  <c:v>38.959899999999998</c:v>
                </c:pt>
                <c:pt idx="83">
                  <c:v>30.5685</c:v>
                </c:pt>
                <c:pt idx="84">
                  <c:v>10.9993</c:v>
                </c:pt>
                <c:pt idx="85">
                  <c:v>33.087499999999999</c:v>
                </c:pt>
                <c:pt idx="86">
                  <c:v>17.2349</c:v>
                </c:pt>
                <c:pt idx="87">
                  <c:v>31.416899999999998</c:v>
                </c:pt>
                <c:pt idx="88">
                  <c:v>38.591200000000001</c:v>
                </c:pt>
                <c:pt idx="89">
                  <c:v>16.817699999999999</c:v>
                </c:pt>
                <c:pt idx="90">
                  <c:v>14.862</c:v>
                </c:pt>
                <c:pt idx="91">
                  <c:v>22.392700000000001</c:v>
                </c:pt>
                <c:pt idx="92">
                  <c:v>35.584099999999999</c:v>
                </c:pt>
                <c:pt idx="93">
                  <c:v>31.1891</c:v>
                </c:pt>
                <c:pt idx="94">
                  <c:v>39.713999999999999</c:v>
                </c:pt>
                <c:pt idx="95">
                  <c:v>29.341799999999999</c:v>
                </c:pt>
                <c:pt idx="96">
                  <c:v>19.566600000000001</c:v>
                </c:pt>
                <c:pt idx="97">
                  <c:v>19.959299999999999</c:v>
                </c:pt>
                <c:pt idx="98">
                  <c:v>35.467300000000002</c:v>
                </c:pt>
                <c:pt idx="99">
                  <c:v>24.2422</c:v>
                </c:pt>
                <c:pt idx="100">
                  <c:v>29.6707</c:v>
                </c:pt>
                <c:pt idx="101">
                  <c:v>31.071400000000001</c:v>
                </c:pt>
                <c:pt idx="102">
                  <c:v>16.673500000000001</c:v>
                </c:pt>
                <c:pt idx="103">
                  <c:v>19.788799999999998</c:v>
                </c:pt>
                <c:pt idx="104">
                  <c:v>9.0101999999999993</c:v>
                </c:pt>
                <c:pt idx="105">
                  <c:v>36.9146</c:v>
                </c:pt>
                <c:pt idx="106">
                  <c:v>22.1191</c:v>
                </c:pt>
                <c:pt idx="107">
                  <c:v>23.517099999999999</c:v>
                </c:pt>
                <c:pt idx="108">
                  <c:v>39.328299999999999</c:v>
                </c:pt>
                <c:pt idx="109">
                  <c:v>8.2728000000000002</c:v>
                </c:pt>
                <c:pt idx="110">
                  <c:v>34.700499999999998</c:v>
                </c:pt>
                <c:pt idx="111">
                  <c:v>17.296800000000001</c:v>
                </c:pt>
                <c:pt idx="112">
                  <c:v>13.8832</c:v>
                </c:pt>
                <c:pt idx="113">
                  <c:v>16.341100000000001</c:v>
                </c:pt>
                <c:pt idx="114">
                  <c:v>32.192700000000002</c:v>
                </c:pt>
                <c:pt idx="115">
                  <c:v>26.180700000000002</c:v>
                </c:pt>
                <c:pt idx="116">
                  <c:v>20.546900000000001</c:v>
                </c:pt>
                <c:pt idx="117">
                  <c:v>31.584499999999998</c:v>
                </c:pt>
                <c:pt idx="118">
                  <c:v>20.844799999999999</c:v>
                </c:pt>
                <c:pt idx="119">
                  <c:v>17.215800000000002</c:v>
                </c:pt>
                <c:pt idx="120">
                  <c:v>18.721800000000002</c:v>
                </c:pt>
                <c:pt idx="121">
                  <c:v>17.6435</c:v>
                </c:pt>
                <c:pt idx="122">
                  <c:v>24.113</c:v>
                </c:pt>
                <c:pt idx="123">
                  <c:v>17.994499999999999</c:v>
                </c:pt>
                <c:pt idx="124">
                  <c:v>18.925799999999999</c:v>
                </c:pt>
                <c:pt idx="125">
                  <c:v>9.8410799999999998</c:v>
                </c:pt>
                <c:pt idx="126">
                  <c:v>18.991299999999999</c:v>
                </c:pt>
                <c:pt idx="127">
                  <c:v>19.017600000000002</c:v>
                </c:pt>
                <c:pt idx="128">
                  <c:v>38.647599999999997</c:v>
                </c:pt>
                <c:pt idx="129">
                  <c:v>23.083200000000001</c:v>
                </c:pt>
                <c:pt idx="130">
                  <c:v>20.322099999999999</c:v>
                </c:pt>
                <c:pt idx="131">
                  <c:v>19.104800000000001</c:v>
                </c:pt>
                <c:pt idx="132">
                  <c:v>15.978300000000001</c:v>
                </c:pt>
                <c:pt idx="133">
                  <c:v>18.857500000000002</c:v>
                </c:pt>
                <c:pt idx="134">
                  <c:v>22.985399999999998</c:v>
                </c:pt>
                <c:pt idx="135">
                  <c:v>38.358499999999999</c:v>
                </c:pt>
                <c:pt idx="136">
                  <c:v>14.423999999999999</c:v>
                </c:pt>
                <c:pt idx="137">
                  <c:v>17.665700000000001</c:v>
                </c:pt>
                <c:pt idx="138">
                  <c:v>36.901200000000003</c:v>
                </c:pt>
                <c:pt idx="139">
                  <c:v>23.7148</c:v>
                </c:pt>
                <c:pt idx="140">
                  <c:v>38.8551</c:v>
                </c:pt>
              </c:numCache>
            </c:numRef>
          </c:xVal>
          <c:yVal>
            <c:numRef>
              <c:f>database!$C$934:$C$1074</c:f>
              <c:numCache>
                <c:formatCode>General</c:formatCode>
                <c:ptCount val="141"/>
                <c:pt idx="0">
                  <c:v>10.083299999999999</c:v>
                </c:pt>
                <c:pt idx="1">
                  <c:v>10.083299999999999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10.2857</c:v>
                </c:pt>
                <c:pt idx="5">
                  <c:v>10.333299999999999</c:v>
                </c:pt>
                <c:pt idx="6">
                  <c:v>10.333299999999999</c:v>
                </c:pt>
                <c:pt idx="7">
                  <c:v>10.416700000000001</c:v>
                </c:pt>
                <c:pt idx="8">
                  <c:v>10.416700000000001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10.642899999999999</c:v>
                </c:pt>
                <c:pt idx="14">
                  <c:v>10.666700000000001</c:v>
                </c:pt>
                <c:pt idx="15">
                  <c:v>10.666700000000001</c:v>
                </c:pt>
                <c:pt idx="16">
                  <c:v>10.7857</c:v>
                </c:pt>
                <c:pt idx="17">
                  <c:v>10.833299999999999</c:v>
                </c:pt>
                <c:pt idx="18">
                  <c:v>10.833299999999999</c:v>
                </c:pt>
                <c:pt idx="19">
                  <c:v>10.875</c:v>
                </c:pt>
                <c:pt idx="20">
                  <c:v>11.083299999999999</c:v>
                </c:pt>
                <c:pt idx="21">
                  <c:v>11.166700000000001</c:v>
                </c:pt>
                <c:pt idx="22">
                  <c:v>11.2</c:v>
                </c:pt>
                <c:pt idx="23">
                  <c:v>11.25</c:v>
                </c:pt>
                <c:pt idx="24">
                  <c:v>11.416700000000001</c:v>
                </c:pt>
                <c:pt idx="25">
                  <c:v>11.416700000000001</c:v>
                </c:pt>
                <c:pt idx="26">
                  <c:v>11.5</c:v>
                </c:pt>
                <c:pt idx="27">
                  <c:v>11.571400000000001</c:v>
                </c:pt>
                <c:pt idx="28">
                  <c:v>11.571400000000001</c:v>
                </c:pt>
                <c:pt idx="29">
                  <c:v>11.571400000000001</c:v>
                </c:pt>
                <c:pt idx="30">
                  <c:v>11.583299999999999</c:v>
                </c:pt>
                <c:pt idx="31">
                  <c:v>11.583299999999999</c:v>
                </c:pt>
                <c:pt idx="32">
                  <c:v>11.583299999999999</c:v>
                </c:pt>
                <c:pt idx="33">
                  <c:v>11.666700000000001</c:v>
                </c:pt>
                <c:pt idx="34">
                  <c:v>11.666700000000001</c:v>
                </c:pt>
                <c:pt idx="35">
                  <c:v>11.7</c:v>
                </c:pt>
                <c:pt idx="36">
                  <c:v>11.75</c:v>
                </c:pt>
                <c:pt idx="37">
                  <c:v>11.75</c:v>
                </c:pt>
                <c:pt idx="38">
                  <c:v>11.833299999999999</c:v>
                </c:pt>
                <c:pt idx="39">
                  <c:v>11.833299999999999</c:v>
                </c:pt>
                <c:pt idx="40">
                  <c:v>11.916700000000001</c:v>
                </c:pt>
                <c:pt idx="41">
                  <c:v>12</c:v>
                </c:pt>
                <c:pt idx="42">
                  <c:v>12.142899999999999</c:v>
                </c:pt>
                <c:pt idx="43">
                  <c:v>12.166700000000001</c:v>
                </c:pt>
                <c:pt idx="44">
                  <c:v>12.166700000000001</c:v>
                </c:pt>
                <c:pt idx="45">
                  <c:v>12.2</c:v>
                </c:pt>
                <c:pt idx="46">
                  <c:v>12.333299999999999</c:v>
                </c:pt>
                <c:pt idx="47">
                  <c:v>12.333299999999999</c:v>
                </c:pt>
                <c:pt idx="48">
                  <c:v>12.333299999999999</c:v>
                </c:pt>
                <c:pt idx="49">
                  <c:v>12.333299999999999</c:v>
                </c:pt>
                <c:pt idx="50">
                  <c:v>12.5</c:v>
                </c:pt>
                <c:pt idx="51">
                  <c:v>12.5</c:v>
                </c:pt>
                <c:pt idx="52">
                  <c:v>12.5</c:v>
                </c:pt>
                <c:pt idx="53">
                  <c:v>12.5</c:v>
                </c:pt>
                <c:pt idx="54">
                  <c:v>12.5</c:v>
                </c:pt>
                <c:pt idx="55">
                  <c:v>12.5</c:v>
                </c:pt>
                <c:pt idx="56">
                  <c:v>12.5</c:v>
                </c:pt>
                <c:pt idx="57">
                  <c:v>12.5</c:v>
                </c:pt>
                <c:pt idx="58">
                  <c:v>12.5</c:v>
                </c:pt>
                <c:pt idx="59">
                  <c:v>12.5</c:v>
                </c:pt>
                <c:pt idx="60">
                  <c:v>12.5</c:v>
                </c:pt>
                <c:pt idx="61">
                  <c:v>12.5</c:v>
                </c:pt>
                <c:pt idx="62">
                  <c:v>12.5</c:v>
                </c:pt>
                <c:pt idx="63">
                  <c:v>12.5</c:v>
                </c:pt>
                <c:pt idx="64">
                  <c:v>12.5</c:v>
                </c:pt>
                <c:pt idx="65">
                  <c:v>12.5</c:v>
                </c:pt>
                <c:pt idx="66">
                  <c:v>12.6</c:v>
                </c:pt>
                <c:pt idx="67">
                  <c:v>12.666700000000001</c:v>
                </c:pt>
                <c:pt idx="68">
                  <c:v>12.666700000000001</c:v>
                </c:pt>
                <c:pt idx="69">
                  <c:v>12.666700000000001</c:v>
                </c:pt>
                <c:pt idx="70">
                  <c:v>12.7</c:v>
                </c:pt>
                <c:pt idx="71">
                  <c:v>12.75</c:v>
                </c:pt>
                <c:pt idx="72">
                  <c:v>12.75</c:v>
                </c:pt>
                <c:pt idx="73">
                  <c:v>12.7857</c:v>
                </c:pt>
                <c:pt idx="74">
                  <c:v>12.833299999999999</c:v>
                </c:pt>
                <c:pt idx="75">
                  <c:v>12.833299999999999</c:v>
                </c:pt>
                <c:pt idx="76">
                  <c:v>12.833299999999999</c:v>
                </c:pt>
                <c:pt idx="77">
                  <c:v>12.916700000000001</c:v>
                </c:pt>
                <c:pt idx="78">
                  <c:v>12.916700000000001</c:v>
                </c:pt>
                <c:pt idx="79">
                  <c:v>13.083299999999999</c:v>
                </c:pt>
                <c:pt idx="80">
                  <c:v>13.083299999999999</c:v>
                </c:pt>
                <c:pt idx="81">
                  <c:v>13.166700000000001</c:v>
                </c:pt>
                <c:pt idx="82">
                  <c:v>13.25</c:v>
                </c:pt>
                <c:pt idx="83">
                  <c:v>13.333299999999999</c:v>
                </c:pt>
                <c:pt idx="84">
                  <c:v>13.333299999999999</c:v>
                </c:pt>
                <c:pt idx="85">
                  <c:v>13.416700000000001</c:v>
                </c:pt>
                <c:pt idx="86">
                  <c:v>13.416700000000001</c:v>
                </c:pt>
                <c:pt idx="87">
                  <c:v>13.5</c:v>
                </c:pt>
                <c:pt idx="88">
                  <c:v>13.7</c:v>
                </c:pt>
                <c:pt idx="89">
                  <c:v>13.75</c:v>
                </c:pt>
                <c:pt idx="90">
                  <c:v>13.833299999999999</c:v>
                </c:pt>
                <c:pt idx="91">
                  <c:v>14</c:v>
                </c:pt>
                <c:pt idx="92">
                  <c:v>14</c:v>
                </c:pt>
                <c:pt idx="93">
                  <c:v>14.083299999999999</c:v>
                </c:pt>
                <c:pt idx="94">
                  <c:v>14.25</c:v>
                </c:pt>
                <c:pt idx="95">
                  <c:v>14.375</c:v>
                </c:pt>
                <c:pt idx="96">
                  <c:v>14.416700000000001</c:v>
                </c:pt>
                <c:pt idx="97">
                  <c:v>14.571400000000001</c:v>
                </c:pt>
                <c:pt idx="98">
                  <c:v>14.583299999999999</c:v>
                </c:pt>
                <c:pt idx="99">
                  <c:v>14.75</c:v>
                </c:pt>
                <c:pt idx="100">
                  <c:v>14.75</c:v>
                </c:pt>
                <c:pt idx="101">
                  <c:v>14.833299999999999</c:v>
                </c:pt>
                <c:pt idx="102">
                  <c:v>14.916700000000001</c:v>
                </c:pt>
                <c:pt idx="103">
                  <c:v>15.1</c:v>
                </c:pt>
                <c:pt idx="104">
                  <c:v>15.166700000000001</c:v>
                </c:pt>
                <c:pt idx="105">
                  <c:v>15.3</c:v>
                </c:pt>
                <c:pt idx="106">
                  <c:v>15.357100000000001</c:v>
                </c:pt>
                <c:pt idx="107">
                  <c:v>15.416700000000001</c:v>
                </c:pt>
                <c:pt idx="108">
                  <c:v>15.642899999999999</c:v>
                </c:pt>
                <c:pt idx="109">
                  <c:v>15.666700000000001</c:v>
                </c:pt>
                <c:pt idx="110">
                  <c:v>15.8</c:v>
                </c:pt>
                <c:pt idx="111">
                  <c:v>15.916700000000001</c:v>
                </c:pt>
                <c:pt idx="112">
                  <c:v>16</c:v>
                </c:pt>
                <c:pt idx="113">
                  <c:v>16.3</c:v>
                </c:pt>
                <c:pt idx="114">
                  <c:v>16.583300000000001</c:v>
                </c:pt>
                <c:pt idx="115">
                  <c:v>16.666699999999999</c:v>
                </c:pt>
                <c:pt idx="116">
                  <c:v>16.7</c:v>
                </c:pt>
                <c:pt idx="117">
                  <c:v>17.166699999999999</c:v>
                </c:pt>
                <c:pt idx="118">
                  <c:v>17.166699999999999</c:v>
                </c:pt>
                <c:pt idx="119">
                  <c:v>17.25</c:v>
                </c:pt>
                <c:pt idx="120">
                  <c:v>17.285699999999999</c:v>
                </c:pt>
                <c:pt idx="121">
                  <c:v>17.333300000000001</c:v>
                </c:pt>
                <c:pt idx="122">
                  <c:v>17.416699999999999</c:v>
                </c:pt>
                <c:pt idx="123">
                  <c:v>17.642900000000001</c:v>
                </c:pt>
                <c:pt idx="124">
                  <c:v>18</c:v>
                </c:pt>
                <c:pt idx="125">
                  <c:v>18.416699999999999</c:v>
                </c:pt>
                <c:pt idx="126">
                  <c:v>18.666699999999999</c:v>
                </c:pt>
                <c:pt idx="127">
                  <c:v>18.75</c:v>
                </c:pt>
                <c:pt idx="128">
                  <c:v>19.2</c:v>
                </c:pt>
                <c:pt idx="129">
                  <c:v>19.333300000000001</c:v>
                </c:pt>
                <c:pt idx="130">
                  <c:v>19.666699999999999</c:v>
                </c:pt>
                <c:pt idx="131">
                  <c:v>19.916699999999999</c:v>
                </c:pt>
                <c:pt idx="132">
                  <c:v>20.333300000000001</c:v>
                </c:pt>
                <c:pt idx="133">
                  <c:v>20.416699999999999</c:v>
                </c:pt>
                <c:pt idx="134">
                  <c:v>20.8</c:v>
                </c:pt>
                <c:pt idx="135">
                  <c:v>20.833300000000001</c:v>
                </c:pt>
                <c:pt idx="136">
                  <c:v>20.9</c:v>
                </c:pt>
                <c:pt idx="137">
                  <c:v>21.666699999999999</c:v>
                </c:pt>
                <c:pt idx="138">
                  <c:v>22.75</c:v>
                </c:pt>
                <c:pt idx="139">
                  <c:v>24.5</c:v>
                </c:pt>
                <c:pt idx="140">
                  <c:v>25.916699999999999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86624"/>
        <c:axId val="150353024"/>
      </c:scatterChart>
      <c:valAx>
        <c:axId val="15018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Mixed Layer Mean Wind Speed (knots)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353024"/>
        <c:crosses val="autoZero"/>
        <c:crossBetween val="midCat"/>
      </c:valAx>
      <c:valAx>
        <c:axId val="150353024"/>
        <c:scaling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Reflectivity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186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Reflectivity Versus Inversion Height (KGLR &gt; 10 dBZ)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database!$N$934:$N$1074</c:f>
              <c:numCache>
                <c:formatCode>General</c:formatCode>
                <c:ptCount val="141"/>
                <c:pt idx="0">
                  <c:v>827.14300000000003</c:v>
                </c:pt>
                <c:pt idx="1">
                  <c:v>851.42899999999997</c:v>
                </c:pt>
                <c:pt idx="2">
                  <c:v>815.71400000000006</c:v>
                </c:pt>
                <c:pt idx="3">
                  <c:v>802.85699999999997</c:v>
                </c:pt>
                <c:pt idx="4">
                  <c:v>832.85699999999997</c:v>
                </c:pt>
                <c:pt idx="5">
                  <c:v>720</c:v>
                </c:pt>
                <c:pt idx="6">
                  <c:v>825.71400000000006</c:v>
                </c:pt>
                <c:pt idx="7">
                  <c:v>777.85699999999997</c:v>
                </c:pt>
                <c:pt idx="8">
                  <c:v>884.28599999999994</c:v>
                </c:pt>
                <c:pt idx="9">
                  <c:v>775.71400000000006</c:v>
                </c:pt>
                <c:pt idx="10">
                  <c:v>814.28599999999994</c:v>
                </c:pt>
                <c:pt idx="11">
                  <c:v>765.71400000000006</c:v>
                </c:pt>
                <c:pt idx="12">
                  <c:v>722.85699999999997</c:v>
                </c:pt>
                <c:pt idx="13">
                  <c:v>868.57100000000003</c:v>
                </c:pt>
                <c:pt idx="14">
                  <c:v>838.57100000000003</c:v>
                </c:pt>
                <c:pt idx="15">
                  <c:v>870</c:v>
                </c:pt>
                <c:pt idx="16">
                  <c:v>860</c:v>
                </c:pt>
                <c:pt idx="17">
                  <c:v>922.85699999999997</c:v>
                </c:pt>
                <c:pt idx="18">
                  <c:v>878.57100000000003</c:v>
                </c:pt>
                <c:pt idx="19">
                  <c:v>832.85699999999997</c:v>
                </c:pt>
                <c:pt idx="20">
                  <c:v>784.28599999999994</c:v>
                </c:pt>
                <c:pt idx="21">
                  <c:v>832.85699999999997</c:v>
                </c:pt>
                <c:pt idx="22">
                  <c:v>897.14300000000003</c:v>
                </c:pt>
                <c:pt idx="23">
                  <c:v>854.28599999999994</c:v>
                </c:pt>
                <c:pt idx="24">
                  <c:v>848.57100000000003</c:v>
                </c:pt>
                <c:pt idx="25">
                  <c:v>824.28599999999994</c:v>
                </c:pt>
                <c:pt idx="26">
                  <c:v>887.14300000000003</c:v>
                </c:pt>
                <c:pt idx="27">
                  <c:v>807.14300000000003</c:v>
                </c:pt>
                <c:pt idx="28">
                  <c:v>797.14300000000003</c:v>
                </c:pt>
                <c:pt idx="29">
                  <c:v>912.85699999999997</c:v>
                </c:pt>
                <c:pt idx="30">
                  <c:v>807.14300000000003</c:v>
                </c:pt>
                <c:pt idx="31">
                  <c:v>808.57100000000003</c:v>
                </c:pt>
                <c:pt idx="32">
                  <c:v>887.14300000000003</c:v>
                </c:pt>
                <c:pt idx="33">
                  <c:v>847.14300000000003</c:v>
                </c:pt>
                <c:pt idx="34">
                  <c:v>814.28599999999994</c:v>
                </c:pt>
                <c:pt idx="35">
                  <c:v>850</c:v>
                </c:pt>
                <c:pt idx="36">
                  <c:v>828.57100000000003</c:v>
                </c:pt>
                <c:pt idx="37">
                  <c:v>848.57100000000003</c:v>
                </c:pt>
                <c:pt idx="38">
                  <c:v>830</c:v>
                </c:pt>
                <c:pt idx="39">
                  <c:v>854.28599999999994</c:v>
                </c:pt>
                <c:pt idx="40">
                  <c:v>780</c:v>
                </c:pt>
                <c:pt idx="41">
                  <c:v>837.14300000000003</c:v>
                </c:pt>
                <c:pt idx="42">
                  <c:v>877.14300000000003</c:v>
                </c:pt>
                <c:pt idx="43">
                  <c:v>897.14300000000003</c:v>
                </c:pt>
                <c:pt idx="44">
                  <c:v>730</c:v>
                </c:pt>
                <c:pt idx="45">
                  <c:v>838.57100000000003</c:v>
                </c:pt>
                <c:pt idx="46">
                  <c:v>791.42899999999997</c:v>
                </c:pt>
                <c:pt idx="47">
                  <c:v>838.57100000000003</c:v>
                </c:pt>
                <c:pt idx="48">
                  <c:v>878.57100000000003</c:v>
                </c:pt>
                <c:pt idx="49">
                  <c:v>907.14300000000003</c:v>
                </c:pt>
                <c:pt idx="50">
                  <c:v>792.85699999999997</c:v>
                </c:pt>
                <c:pt idx="51">
                  <c:v>815.71400000000006</c:v>
                </c:pt>
                <c:pt idx="52">
                  <c:v>798.57100000000003</c:v>
                </c:pt>
                <c:pt idx="53">
                  <c:v>792.85699999999997</c:v>
                </c:pt>
                <c:pt idx="54">
                  <c:v>758.57100000000003</c:v>
                </c:pt>
                <c:pt idx="55">
                  <c:v>751.42899999999997</c:v>
                </c:pt>
                <c:pt idx="56">
                  <c:v>810</c:v>
                </c:pt>
                <c:pt idx="57">
                  <c:v>821.42899999999997</c:v>
                </c:pt>
                <c:pt idx="58">
                  <c:v>808.57100000000003</c:v>
                </c:pt>
                <c:pt idx="59">
                  <c:v>788.57100000000003</c:v>
                </c:pt>
                <c:pt idx="60">
                  <c:v>778.57100000000003</c:v>
                </c:pt>
                <c:pt idx="61">
                  <c:v>790</c:v>
                </c:pt>
                <c:pt idx="62">
                  <c:v>848.57100000000003</c:v>
                </c:pt>
                <c:pt idx="63">
                  <c:v>837.14300000000003</c:v>
                </c:pt>
                <c:pt idx="64">
                  <c:v>835.71400000000006</c:v>
                </c:pt>
                <c:pt idx="65">
                  <c:v>825.71400000000006</c:v>
                </c:pt>
                <c:pt idx="66">
                  <c:v>832.85699999999997</c:v>
                </c:pt>
                <c:pt idx="67">
                  <c:v>778.57100000000003</c:v>
                </c:pt>
                <c:pt idx="68">
                  <c:v>801.42899999999997</c:v>
                </c:pt>
                <c:pt idx="69">
                  <c:v>852.85699999999997</c:v>
                </c:pt>
                <c:pt idx="70">
                  <c:v>848.57100000000003</c:v>
                </c:pt>
                <c:pt idx="71">
                  <c:v>782.85699999999997</c:v>
                </c:pt>
                <c:pt idx="72">
                  <c:v>910</c:v>
                </c:pt>
                <c:pt idx="73">
                  <c:v>840</c:v>
                </c:pt>
                <c:pt idx="74">
                  <c:v>845.71400000000006</c:v>
                </c:pt>
                <c:pt idx="75">
                  <c:v>868.57100000000003</c:v>
                </c:pt>
                <c:pt idx="76">
                  <c:v>834.28599999999994</c:v>
                </c:pt>
                <c:pt idx="77">
                  <c:v>854.28599999999994</c:v>
                </c:pt>
                <c:pt idx="78">
                  <c:v>778.57100000000003</c:v>
                </c:pt>
                <c:pt idx="79">
                  <c:v>820</c:v>
                </c:pt>
                <c:pt idx="80">
                  <c:v>825.71400000000006</c:v>
                </c:pt>
                <c:pt idx="81">
                  <c:v>922.85699999999997</c:v>
                </c:pt>
                <c:pt idx="82">
                  <c:v>804.28599999999994</c:v>
                </c:pt>
                <c:pt idx="83">
                  <c:v>821.42899999999997</c:v>
                </c:pt>
                <c:pt idx="84">
                  <c:v>871.42899999999997</c:v>
                </c:pt>
                <c:pt idx="85">
                  <c:v>830</c:v>
                </c:pt>
                <c:pt idx="86">
                  <c:v>837.14300000000003</c:v>
                </c:pt>
                <c:pt idx="87">
                  <c:v>822.85699999999997</c:v>
                </c:pt>
                <c:pt idx="88">
                  <c:v>798.57100000000003</c:v>
                </c:pt>
                <c:pt idx="89">
                  <c:v>792.85699999999997</c:v>
                </c:pt>
                <c:pt idx="90">
                  <c:v>841.42899999999997</c:v>
                </c:pt>
                <c:pt idx="91">
                  <c:v>747.14300000000003</c:v>
                </c:pt>
                <c:pt idx="92">
                  <c:v>827.14300000000003</c:v>
                </c:pt>
                <c:pt idx="93">
                  <c:v>870</c:v>
                </c:pt>
                <c:pt idx="94">
                  <c:v>805.71400000000006</c:v>
                </c:pt>
                <c:pt idx="95">
                  <c:v>831.42899999999997</c:v>
                </c:pt>
                <c:pt idx="96">
                  <c:v>841.42899999999997</c:v>
                </c:pt>
                <c:pt idx="97">
                  <c:v>862.85699999999997</c:v>
                </c:pt>
                <c:pt idx="98">
                  <c:v>811.42899999999997</c:v>
                </c:pt>
                <c:pt idx="99">
                  <c:v>861.42899999999997</c:v>
                </c:pt>
                <c:pt idx="100">
                  <c:v>865.71400000000006</c:v>
                </c:pt>
                <c:pt idx="101">
                  <c:v>845.71400000000006</c:v>
                </c:pt>
                <c:pt idx="102">
                  <c:v>864.28599999999994</c:v>
                </c:pt>
                <c:pt idx="103">
                  <c:v>778.57100000000003</c:v>
                </c:pt>
                <c:pt idx="104">
                  <c:v>835.71400000000006</c:v>
                </c:pt>
                <c:pt idx="105">
                  <c:v>822.85699999999997</c:v>
                </c:pt>
                <c:pt idx="106">
                  <c:v>621.42899999999997</c:v>
                </c:pt>
                <c:pt idx="107">
                  <c:v>790</c:v>
                </c:pt>
                <c:pt idx="108">
                  <c:v>794.28599999999994</c:v>
                </c:pt>
                <c:pt idx="109">
                  <c:v>832.85699999999997</c:v>
                </c:pt>
                <c:pt idx="110">
                  <c:v>818.57100000000003</c:v>
                </c:pt>
                <c:pt idx="111">
                  <c:v>811.42899999999997</c:v>
                </c:pt>
                <c:pt idx="112">
                  <c:v>755.71400000000006</c:v>
                </c:pt>
                <c:pt idx="113">
                  <c:v>835.71400000000006</c:v>
                </c:pt>
                <c:pt idx="114">
                  <c:v>811.42899999999997</c:v>
                </c:pt>
                <c:pt idx="115">
                  <c:v>828.57100000000003</c:v>
                </c:pt>
                <c:pt idx="116">
                  <c:v>865.71400000000006</c:v>
                </c:pt>
                <c:pt idx="117">
                  <c:v>801.42899999999997</c:v>
                </c:pt>
                <c:pt idx="118">
                  <c:v>721.42899999999997</c:v>
                </c:pt>
                <c:pt idx="119">
                  <c:v>841.42899999999997</c:v>
                </c:pt>
                <c:pt idx="120">
                  <c:v>880</c:v>
                </c:pt>
                <c:pt idx="121">
                  <c:v>797.14300000000003</c:v>
                </c:pt>
                <c:pt idx="122">
                  <c:v>784.28599999999994</c:v>
                </c:pt>
                <c:pt idx="123">
                  <c:v>791.42899999999997</c:v>
                </c:pt>
                <c:pt idx="124">
                  <c:v>854.28599999999994</c:v>
                </c:pt>
                <c:pt idx="125">
                  <c:v>827.14300000000003</c:v>
                </c:pt>
                <c:pt idx="126">
                  <c:v>875.71400000000006</c:v>
                </c:pt>
                <c:pt idx="127">
                  <c:v>764.28599999999994</c:v>
                </c:pt>
                <c:pt idx="128">
                  <c:v>818.57100000000003</c:v>
                </c:pt>
                <c:pt idx="129">
                  <c:v>755.71400000000006</c:v>
                </c:pt>
                <c:pt idx="130">
                  <c:v>865.71400000000006</c:v>
                </c:pt>
                <c:pt idx="131">
                  <c:v>770</c:v>
                </c:pt>
                <c:pt idx="132">
                  <c:v>774.28599999999994</c:v>
                </c:pt>
                <c:pt idx="133">
                  <c:v>771.42899999999997</c:v>
                </c:pt>
                <c:pt idx="134">
                  <c:v>748.57100000000003</c:v>
                </c:pt>
                <c:pt idx="135">
                  <c:v>795.71400000000006</c:v>
                </c:pt>
                <c:pt idx="136">
                  <c:v>761.42899999999997</c:v>
                </c:pt>
                <c:pt idx="137">
                  <c:v>874.28599999999994</c:v>
                </c:pt>
                <c:pt idx="138">
                  <c:v>821.42899999999997</c:v>
                </c:pt>
                <c:pt idx="139">
                  <c:v>791.42899999999997</c:v>
                </c:pt>
                <c:pt idx="140">
                  <c:v>837.14300000000003</c:v>
                </c:pt>
              </c:numCache>
            </c:numRef>
          </c:xVal>
          <c:yVal>
            <c:numRef>
              <c:f>database!$C$934:$C$1074</c:f>
              <c:numCache>
                <c:formatCode>General</c:formatCode>
                <c:ptCount val="141"/>
                <c:pt idx="0">
                  <c:v>10.083299999999999</c:v>
                </c:pt>
                <c:pt idx="1">
                  <c:v>10.083299999999999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10.2857</c:v>
                </c:pt>
                <c:pt idx="5">
                  <c:v>10.333299999999999</c:v>
                </c:pt>
                <c:pt idx="6">
                  <c:v>10.333299999999999</c:v>
                </c:pt>
                <c:pt idx="7">
                  <c:v>10.416700000000001</c:v>
                </c:pt>
                <c:pt idx="8">
                  <c:v>10.416700000000001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10.642899999999999</c:v>
                </c:pt>
                <c:pt idx="14">
                  <c:v>10.666700000000001</c:v>
                </c:pt>
                <c:pt idx="15">
                  <c:v>10.666700000000001</c:v>
                </c:pt>
                <c:pt idx="16">
                  <c:v>10.7857</c:v>
                </c:pt>
                <c:pt idx="17">
                  <c:v>10.833299999999999</c:v>
                </c:pt>
                <c:pt idx="18">
                  <c:v>10.833299999999999</c:v>
                </c:pt>
                <c:pt idx="19">
                  <c:v>10.875</c:v>
                </c:pt>
                <c:pt idx="20">
                  <c:v>11.083299999999999</c:v>
                </c:pt>
                <c:pt idx="21">
                  <c:v>11.166700000000001</c:v>
                </c:pt>
                <c:pt idx="22">
                  <c:v>11.2</c:v>
                </c:pt>
                <c:pt idx="23">
                  <c:v>11.25</c:v>
                </c:pt>
                <c:pt idx="24">
                  <c:v>11.416700000000001</c:v>
                </c:pt>
                <c:pt idx="25">
                  <c:v>11.416700000000001</c:v>
                </c:pt>
                <c:pt idx="26">
                  <c:v>11.5</c:v>
                </c:pt>
                <c:pt idx="27">
                  <c:v>11.571400000000001</c:v>
                </c:pt>
                <c:pt idx="28">
                  <c:v>11.571400000000001</c:v>
                </c:pt>
                <c:pt idx="29">
                  <c:v>11.571400000000001</c:v>
                </c:pt>
                <c:pt idx="30">
                  <c:v>11.583299999999999</c:v>
                </c:pt>
                <c:pt idx="31">
                  <c:v>11.583299999999999</c:v>
                </c:pt>
                <c:pt idx="32">
                  <c:v>11.583299999999999</c:v>
                </c:pt>
                <c:pt idx="33">
                  <c:v>11.666700000000001</c:v>
                </c:pt>
                <c:pt idx="34">
                  <c:v>11.666700000000001</c:v>
                </c:pt>
                <c:pt idx="35">
                  <c:v>11.7</c:v>
                </c:pt>
                <c:pt idx="36">
                  <c:v>11.75</c:v>
                </c:pt>
                <c:pt idx="37">
                  <c:v>11.75</c:v>
                </c:pt>
                <c:pt idx="38">
                  <c:v>11.833299999999999</c:v>
                </c:pt>
                <c:pt idx="39">
                  <c:v>11.833299999999999</c:v>
                </c:pt>
                <c:pt idx="40">
                  <c:v>11.916700000000001</c:v>
                </c:pt>
                <c:pt idx="41">
                  <c:v>12</c:v>
                </c:pt>
                <c:pt idx="42">
                  <c:v>12.142899999999999</c:v>
                </c:pt>
                <c:pt idx="43">
                  <c:v>12.166700000000001</c:v>
                </c:pt>
                <c:pt idx="44">
                  <c:v>12.166700000000001</c:v>
                </c:pt>
                <c:pt idx="45">
                  <c:v>12.2</c:v>
                </c:pt>
                <c:pt idx="46">
                  <c:v>12.333299999999999</c:v>
                </c:pt>
                <c:pt idx="47">
                  <c:v>12.333299999999999</c:v>
                </c:pt>
                <c:pt idx="48">
                  <c:v>12.333299999999999</c:v>
                </c:pt>
                <c:pt idx="49">
                  <c:v>12.333299999999999</c:v>
                </c:pt>
                <c:pt idx="50">
                  <c:v>12.5</c:v>
                </c:pt>
                <c:pt idx="51">
                  <c:v>12.5</c:v>
                </c:pt>
                <c:pt idx="52">
                  <c:v>12.5</c:v>
                </c:pt>
                <c:pt idx="53">
                  <c:v>12.5</c:v>
                </c:pt>
                <c:pt idx="54">
                  <c:v>12.5</c:v>
                </c:pt>
                <c:pt idx="55">
                  <c:v>12.5</c:v>
                </c:pt>
                <c:pt idx="56">
                  <c:v>12.5</c:v>
                </c:pt>
                <c:pt idx="57">
                  <c:v>12.5</c:v>
                </c:pt>
                <c:pt idx="58">
                  <c:v>12.5</c:v>
                </c:pt>
                <c:pt idx="59">
                  <c:v>12.5</c:v>
                </c:pt>
                <c:pt idx="60">
                  <c:v>12.5</c:v>
                </c:pt>
                <c:pt idx="61">
                  <c:v>12.5</c:v>
                </c:pt>
                <c:pt idx="62">
                  <c:v>12.5</c:v>
                </c:pt>
                <c:pt idx="63">
                  <c:v>12.5</c:v>
                </c:pt>
                <c:pt idx="64">
                  <c:v>12.5</c:v>
                </c:pt>
                <c:pt idx="65">
                  <c:v>12.5</c:v>
                </c:pt>
                <c:pt idx="66">
                  <c:v>12.6</c:v>
                </c:pt>
                <c:pt idx="67">
                  <c:v>12.666700000000001</c:v>
                </c:pt>
                <c:pt idx="68">
                  <c:v>12.666700000000001</c:v>
                </c:pt>
                <c:pt idx="69">
                  <c:v>12.666700000000001</c:v>
                </c:pt>
                <c:pt idx="70">
                  <c:v>12.7</c:v>
                </c:pt>
                <c:pt idx="71">
                  <c:v>12.75</c:v>
                </c:pt>
                <c:pt idx="72">
                  <c:v>12.75</c:v>
                </c:pt>
                <c:pt idx="73">
                  <c:v>12.7857</c:v>
                </c:pt>
                <c:pt idx="74">
                  <c:v>12.833299999999999</c:v>
                </c:pt>
                <c:pt idx="75">
                  <c:v>12.833299999999999</c:v>
                </c:pt>
                <c:pt idx="76">
                  <c:v>12.833299999999999</c:v>
                </c:pt>
                <c:pt idx="77">
                  <c:v>12.916700000000001</c:v>
                </c:pt>
                <c:pt idx="78">
                  <c:v>12.916700000000001</c:v>
                </c:pt>
                <c:pt idx="79">
                  <c:v>13.083299999999999</c:v>
                </c:pt>
                <c:pt idx="80">
                  <c:v>13.083299999999999</c:v>
                </c:pt>
                <c:pt idx="81">
                  <c:v>13.166700000000001</c:v>
                </c:pt>
                <c:pt idx="82">
                  <c:v>13.25</c:v>
                </c:pt>
                <c:pt idx="83">
                  <c:v>13.333299999999999</c:v>
                </c:pt>
                <c:pt idx="84">
                  <c:v>13.333299999999999</c:v>
                </c:pt>
                <c:pt idx="85">
                  <c:v>13.416700000000001</c:v>
                </c:pt>
                <c:pt idx="86">
                  <c:v>13.416700000000001</c:v>
                </c:pt>
                <c:pt idx="87">
                  <c:v>13.5</c:v>
                </c:pt>
                <c:pt idx="88">
                  <c:v>13.7</c:v>
                </c:pt>
                <c:pt idx="89">
                  <c:v>13.75</c:v>
                </c:pt>
                <c:pt idx="90">
                  <c:v>13.833299999999999</c:v>
                </c:pt>
                <c:pt idx="91">
                  <c:v>14</c:v>
                </c:pt>
                <c:pt idx="92">
                  <c:v>14</c:v>
                </c:pt>
                <c:pt idx="93">
                  <c:v>14.083299999999999</c:v>
                </c:pt>
                <c:pt idx="94">
                  <c:v>14.25</c:v>
                </c:pt>
                <c:pt idx="95">
                  <c:v>14.375</c:v>
                </c:pt>
                <c:pt idx="96">
                  <c:v>14.416700000000001</c:v>
                </c:pt>
                <c:pt idx="97">
                  <c:v>14.571400000000001</c:v>
                </c:pt>
                <c:pt idx="98">
                  <c:v>14.583299999999999</c:v>
                </c:pt>
                <c:pt idx="99">
                  <c:v>14.75</c:v>
                </c:pt>
                <c:pt idx="100">
                  <c:v>14.75</c:v>
                </c:pt>
                <c:pt idx="101">
                  <c:v>14.833299999999999</c:v>
                </c:pt>
                <c:pt idx="102">
                  <c:v>14.916700000000001</c:v>
                </c:pt>
                <c:pt idx="103">
                  <c:v>15.1</c:v>
                </c:pt>
                <c:pt idx="104">
                  <c:v>15.166700000000001</c:v>
                </c:pt>
                <c:pt idx="105">
                  <c:v>15.3</c:v>
                </c:pt>
                <c:pt idx="106">
                  <c:v>15.357100000000001</c:v>
                </c:pt>
                <c:pt idx="107">
                  <c:v>15.416700000000001</c:v>
                </c:pt>
                <c:pt idx="108">
                  <c:v>15.642899999999999</c:v>
                </c:pt>
                <c:pt idx="109">
                  <c:v>15.666700000000001</c:v>
                </c:pt>
                <c:pt idx="110">
                  <c:v>15.8</c:v>
                </c:pt>
                <c:pt idx="111">
                  <c:v>15.916700000000001</c:v>
                </c:pt>
                <c:pt idx="112">
                  <c:v>16</c:v>
                </c:pt>
                <c:pt idx="113">
                  <c:v>16.3</c:v>
                </c:pt>
                <c:pt idx="114">
                  <c:v>16.583300000000001</c:v>
                </c:pt>
                <c:pt idx="115">
                  <c:v>16.666699999999999</c:v>
                </c:pt>
                <c:pt idx="116">
                  <c:v>16.7</c:v>
                </c:pt>
                <c:pt idx="117">
                  <c:v>17.166699999999999</c:v>
                </c:pt>
                <c:pt idx="118">
                  <c:v>17.166699999999999</c:v>
                </c:pt>
                <c:pt idx="119">
                  <c:v>17.25</c:v>
                </c:pt>
                <c:pt idx="120">
                  <c:v>17.285699999999999</c:v>
                </c:pt>
                <c:pt idx="121">
                  <c:v>17.333300000000001</c:v>
                </c:pt>
                <c:pt idx="122">
                  <c:v>17.416699999999999</c:v>
                </c:pt>
                <c:pt idx="123">
                  <c:v>17.642900000000001</c:v>
                </c:pt>
                <c:pt idx="124">
                  <c:v>18</c:v>
                </c:pt>
                <c:pt idx="125">
                  <c:v>18.416699999999999</c:v>
                </c:pt>
                <c:pt idx="126">
                  <c:v>18.666699999999999</c:v>
                </c:pt>
                <c:pt idx="127">
                  <c:v>18.75</c:v>
                </c:pt>
                <c:pt idx="128">
                  <c:v>19.2</c:v>
                </c:pt>
                <c:pt idx="129">
                  <c:v>19.333300000000001</c:v>
                </c:pt>
                <c:pt idx="130">
                  <c:v>19.666699999999999</c:v>
                </c:pt>
                <c:pt idx="131">
                  <c:v>19.916699999999999</c:v>
                </c:pt>
                <c:pt idx="132">
                  <c:v>20.333300000000001</c:v>
                </c:pt>
                <c:pt idx="133">
                  <c:v>20.416699999999999</c:v>
                </c:pt>
                <c:pt idx="134">
                  <c:v>20.8</c:v>
                </c:pt>
                <c:pt idx="135">
                  <c:v>20.833300000000001</c:v>
                </c:pt>
                <c:pt idx="136">
                  <c:v>20.9</c:v>
                </c:pt>
                <c:pt idx="137">
                  <c:v>21.666699999999999</c:v>
                </c:pt>
                <c:pt idx="138">
                  <c:v>22.75</c:v>
                </c:pt>
                <c:pt idx="139">
                  <c:v>24.5</c:v>
                </c:pt>
                <c:pt idx="140">
                  <c:v>25.916699999999999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361984"/>
        <c:axId val="150400000"/>
      </c:scatterChart>
      <c:valAx>
        <c:axId val="150361984"/>
        <c:scaling>
          <c:orientation val="minMax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Inversion Height</a:t>
                </a:r>
                <a:r>
                  <a:rPr lang="en-US" baseline="0"/>
                  <a:t> (mb)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400000"/>
        <c:crosses val="autoZero"/>
        <c:crossBetween val="midCat"/>
      </c:valAx>
      <c:valAx>
        <c:axId val="150400000"/>
        <c:scaling>
          <c:orientation val="minMax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Reflectivity (dBZ)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0361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0.26657</cdr:x>
      <cdr:y>0.37767</cdr:y>
    </cdr:from>
    <cdr:to>
      <cdr:x>0.29194</cdr:x>
      <cdr:y>0.49082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462821" y="1393948"/>
          <a:ext cx="139212" cy="417634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0.26524</cdr:x>
      <cdr:y>0.49082</cdr:y>
    </cdr:from>
    <cdr:to>
      <cdr:x>0.50023</cdr:x>
      <cdr:y>0.55236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455494" y="1811582"/>
          <a:ext cx="1289539" cy="227135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0.29194</cdr:x>
      <cdr:y>0.37568</cdr:y>
    </cdr:from>
    <cdr:to>
      <cdr:x>0.4989</cdr:x>
      <cdr:y>0.55236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602033" y="1386621"/>
          <a:ext cx="1135673" cy="652096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0.41211</cdr:x>
      <cdr:y>0.53251</cdr:y>
    </cdr:from>
    <cdr:to>
      <cdr:x>0.41345</cdr:x>
      <cdr:y>0.57618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2261456" y="1965448"/>
          <a:ext cx="7327" cy="16119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0.41612</cdr:x>
      <cdr:y>0.55236</cdr:y>
    </cdr:from>
    <cdr:to>
      <cdr:x>0.50157</cdr:x>
      <cdr:y>0.57618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2283436" y="2038718"/>
          <a:ext cx="468923" cy="8792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0.44282</cdr:x>
      <cdr:y>0.42928</cdr:y>
    </cdr:from>
    <cdr:to>
      <cdr:x>0.46952</cdr:x>
      <cdr:y>0.45509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2429975" y="1584448"/>
          <a:ext cx="146538" cy="9524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0.44416</cdr:x>
      <cdr:y>0.4531</cdr:y>
    </cdr:from>
    <cdr:to>
      <cdr:x>0.50023</cdr:x>
      <cdr:y>0.55633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2437302" y="1672371"/>
          <a:ext cx="307731" cy="381000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0.46939</cdr:x>
      <cdr:y>0.43115</cdr:y>
    </cdr:from>
    <cdr:to>
      <cdr:x>0.50023</cdr:x>
      <cdr:y>0.55434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2581956" y="1591356"/>
          <a:ext cx="169674" cy="454688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0.42317</cdr:x>
      <cdr:y>0.57952</cdr:y>
    </cdr:from>
    <cdr:to>
      <cdr:x>0.4308</cdr:x>
      <cdr:y>0.60794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2322146" y="2138973"/>
          <a:ext cx="41887" cy="104898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0.4308</cdr:x>
      <cdr:y>0.55173</cdr:y>
    </cdr:from>
    <cdr:to>
      <cdr:x>0.49394</cdr:x>
      <cdr:y>0.60993</cdr:y>
    </cdr:to>
    <cdr:cxnSp macro="">
      <cdr:nvCxnSpPr>
        <cdr:cNvPr id="30" name="Straight Connector 29"/>
        <cdr:cNvCxnSpPr/>
      </cdr:nvCxnSpPr>
      <cdr:spPr>
        <a:xfrm xmlns:a="http://schemas.openxmlformats.org/drawingml/2006/main" flipV="1">
          <a:off x="2364033" y="2036396"/>
          <a:ext cx="346440" cy="21480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0.26657</cdr:x>
      <cdr:y>0.37767</cdr:y>
    </cdr:from>
    <cdr:to>
      <cdr:x>0.29194</cdr:x>
      <cdr:y>0.49082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462821" y="1393948"/>
          <a:ext cx="139212" cy="417634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0.26524</cdr:x>
      <cdr:y>0.49082</cdr:y>
    </cdr:from>
    <cdr:to>
      <cdr:x>0.50023</cdr:x>
      <cdr:y>0.55236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455494" y="1811582"/>
          <a:ext cx="1289539" cy="227135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0.29194</cdr:x>
      <cdr:y>0.37568</cdr:y>
    </cdr:from>
    <cdr:to>
      <cdr:x>0.4989</cdr:x>
      <cdr:y>0.55236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602033" y="1386621"/>
          <a:ext cx="1135673" cy="652096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0.41211</cdr:x>
      <cdr:y>0.53251</cdr:y>
    </cdr:from>
    <cdr:to>
      <cdr:x>0.41345</cdr:x>
      <cdr:y>0.57618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2261456" y="1965448"/>
          <a:ext cx="7327" cy="16119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0.41612</cdr:x>
      <cdr:y>0.55236</cdr:y>
    </cdr:from>
    <cdr:to>
      <cdr:x>0.50157</cdr:x>
      <cdr:y>0.57618</cdr:y>
    </cdr:to>
    <cdr:cxnSp macro="">
      <cdr:nvCxnSpPr>
        <cdr:cNvPr id="11" name="Straight Connector 10"/>
        <cdr:cNvCxnSpPr/>
      </cdr:nvCxnSpPr>
      <cdr:spPr>
        <a:xfrm xmlns:a="http://schemas.openxmlformats.org/drawingml/2006/main" flipV="1">
          <a:off x="2283436" y="2038718"/>
          <a:ext cx="468923" cy="8792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0.44282</cdr:x>
      <cdr:y>0.42928</cdr:y>
    </cdr:from>
    <cdr:to>
      <cdr:x>0.46952</cdr:x>
      <cdr:y>0.45509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2429975" y="1584448"/>
          <a:ext cx="146538" cy="9524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0.44416</cdr:x>
      <cdr:y>0.4531</cdr:y>
    </cdr:from>
    <cdr:to>
      <cdr:x>0.50023</cdr:x>
      <cdr:y>0.55633</cdr:y>
    </cdr:to>
    <cdr:cxnSp macro="">
      <cdr:nvCxnSpPr>
        <cdr:cNvPr id="17" name="Straight Connector 16"/>
        <cdr:cNvCxnSpPr/>
      </cdr:nvCxnSpPr>
      <cdr:spPr>
        <a:xfrm xmlns:a="http://schemas.openxmlformats.org/drawingml/2006/main">
          <a:off x="2437302" y="1672371"/>
          <a:ext cx="307731" cy="381000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0.46939</cdr:x>
      <cdr:y>0.43115</cdr:y>
    </cdr:from>
    <cdr:to>
      <cdr:x>0.50023</cdr:x>
      <cdr:y>0.55434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2581956" y="1591356"/>
          <a:ext cx="169674" cy="454688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0.42317</cdr:x>
      <cdr:y>0.57952</cdr:y>
    </cdr:from>
    <cdr:to>
      <cdr:x>0.4308</cdr:x>
      <cdr:y>0.60794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2322146" y="2138973"/>
          <a:ext cx="41887" cy="104898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0.4308</cdr:x>
      <cdr:y>0.55173</cdr:y>
    </cdr:from>
    <cdr:to>
      <cdr:x>0.49394</cdr:x>
      <cdr:y>0.60993</cdr:y>
    </cdr:to>
    <cdr:cxnSp macro="">
      <cdr:nvCxnSpPr>
        <cdr:cNvPr id="30" name="Straight Connector 29"/>
        <cdr:cNvCxnSpPr/>
      </cdr:nvCxnSpPr>
      <cdr:spPr>
        <a:xfrm xmlns:a="http://schemas.openxmlformats.org/drawingml/2006/main" flipV="1">
          <a:off x="2364033" y="2036396"/>
          <a:ext cx="346440" cy="214802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0.41516</cdr:x>
      <cdr:y>0.21227</cdr:y>
    </cdr:from>
    <cdr:to>
      <cdr:x>0.49771</cdr:x>
      <cdr:y>0.55115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283661" y="783493"/>
          <a:ext cx="454096" cy="1250775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0.34439</cdr:x>
      <cdr:y>0.21261</cdr:y>
    </cdr:from>
    <cdr:to>
      <cdr:x>0.41391</cdr:x>
      <cdr:y>0.27381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1889858" y="784713"/>
          <a:ext cx="381488" cy="225913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0.34573</cdr:x>
      <cdr:y>0.27778</cdr:y>
    </cdr:from>
    <cdr:to>
      <cdr:x>0.5007</cdr:x>
      <cdr:y>0.55603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897186" y="1025280"/>
          <a:ext cx="850410" cy="1026991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0.4553</cdr:x>
      <cdr:y>0.50012</cdr:y>
    </cdr:from>
    <cdr:to>
      <cdr:x>0.46465</cdr:x>
      <cdr:y>0.51236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>
          <a:off x="2498481" y="1845896"/>
          <a:ext cx="51288" cy="45183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0.45664</cdr:x>
      <cdr:y>0.51434</cdr:y>
    </cdr:from>
    <cdr:to>
      <cdr:x>0.49474</cdr:x>
      <cdr:y>0.55263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2511831" y="1898406"/>
          <a:ext cx="209597" cy="141305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0.40724</cdr:x>
      <cdr:y>0.48622</cdr:y>
    </cdr:from>
    <cdr:to>
      <cdr:x>0.41792</cdr:x>
      <cdr:y>0.52824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2234711" y="1794608"/>
          <a:ext cx="58615" cy="155086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0.42059</cdr:x>
      <cdr:y>0.48457</cdr:y>
    </cdr:from>
    <cdr:to>
      <cdr:x>0.49375</cdr:x>
      <cdr:y>0.54968</cdr:y>
    </cdr:to>
    <cdr:cxnSp macro="">
      <cdr:nvCxnSpPr>
        <cdr:cNvPr id="16" name="Straight Connector 15"/>
        <cdr:cNvCxnSpPr/>
      </cdr:nvCxnSpPr>
      <cdr:spPr>
        <a:xfrm xmlns:a="http://schemas.openxmlformats.org/drawingml/2006/main">
          <a:off x="2313528" y="1788502"/>
          <a:ext cx="402458" cy="240323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0.4059</cdr:x>
      <cdr:y>0.53022</cdr:y>
    </cdr:from>
    <cdr:to>
      <cdr:x>0.49803</cdr:x>
      <cdr:y>0.55404</cdr:y>
    </cdr:to>
    <cdr:cxnSp macro="">
      <cdr:nvCxnSpPr>
        <cdr:cNvPr id="19" name="Straight Connector 18"/>
        <cdr:cNvCxnSpPr/>
      </cdr:nvCxnSpPr>
      <cdr:spPr>
        <a:xfrm xmlns:a="http://schemas.openxmlformats.org/drawingml/2006/main">
          <a:off x="2227385" y="1957021"/>
          <a:ext cx="505557" cy="87923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0.45789</cdr:x>
      <cdr:y>0.54974</cdr:y>
    </cdr:from>
    <cdr:to>
      <cdr:x>0.45912</cdr:x>
      <cdr:y>0.5659</cdr:y>
    </cdr:to>
    <cdr:cxnSp macro="">
      <cdr:nvCxnSpPr>
        <cdr:cNvPr id="22" name="Straight Connector 21"/>
        <cdr:cNvCxnSpPr/>
      </cdr:nvCxnSpPr>
      <cdr:spPr>
        <a:xfrm xmlns:a="http://schemas.openxmlformats.org/drawingml/2006/main">
          <a:off x="2518686" y="2029070"/>
          <a:ext cx="6800" cy="59626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0.46044</cdr:x>
      <cdr:y>0.55115</cdr:y>
    </cdr:from>
    <cdr:to>
      <cdr:x>0.4987</cdr:x>
      <cdr:y>0.56528</cdr:y>
    </cdr:to>
    <cdr:cxnSp macro="">
      <cdr:nvCxnSpPr>
        <cdr:cNvPr id="25" name="Straight Connector 24"/>
        <cdr:cNvCxnSpPr/>
      </cdr:nvCxnSpPr>
      <cdr:spPr>
        <a:xfrm xmlns:a="http://schemas.openxmlformats.org/drawingml/2006/main" flipV="1">
          <a:off x="2532743" y="2034268"/>
          <a:ext cx="210457" cy="52160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0.4699</cdr:x>
      <cdr:y>0.41753</cdr:y>
    </cdr:from>
    <cdr:to>
      <cdr:x>0.49837</cdr:x>
      <cdr:y>0.42435</cdr:y>
    </cdr:to>
    <cdr:cxnSp macro="">
      <cdr:nvCxnSpPr>
        <cdr:cNvPr id="30" name="Straight Connector 29"/>
        <cdr:cNvCxnSpPr/>
      </cdr:nvCxnSpPr>
      <cdr:spPr>
        <a:xfrm xmlns:a="http://schemas.openxmlformats.org/drawingml/2006/main" flipH="1">
          <a:off x="2578588" y="1541062"/>
          <a:ext cx="156238" cy="25190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0.49837</cdr:x>
      <cdr:y>0.41753</cdr:y>
    </cdr:from>
    <cdr:to>
      <cdr:x>0.49971</cdr:x>
      <cdr:y>0.55648</cdr:y>
    </cdr:to>
    <cdr:cxnSp macro="">
      <cdr:nvCxnSpPr>
        <cdr:cNvPr id="32" name="Straight Connector 31"/>
        <cdr:cNvCxnSpPr/>
      </cdr:nvCxnSpPr>
      <cdr:spPr>
        <a:xfrm xmlns:a="http://schemas.openxmlformats.org/drawingml/2006/main">
          <a:off x="2734826" y="1541062"/>
          <a:ext cx="7327" cy="512884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0.50195</cdr:x>
      <cdr:y>0.49304</cdr:y>
    </cdr:from>
    <cdr:to>
      <cdr:x>0.51225</cdr:x>
      <cdr:y>0.49787</cdr:y>
    </cdr:to>
    <cdr:cxnSp macro="">
      <cdr:nvCxnSpPr>
        <cdr:cNvPr id="35" name="Straight Connector 34"/>
        <cdr:cNvCxnSpPr/>
      </cdr:nvCxnSpPr>
      <cdr:spPr>
        <a:xfrm xmlns:a="http://schemas.openxmlformats.org/drawingml/2006/main" flipH="1" flipV="1">
          <a:off x="2770115" y="1819798"/>
          <a:ext cx="56876" cy="17811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0.49681</cdr:x>
      <cdr:y>0.49865</cdr:y>
    </cdr:from>
    <cdr:to>
      <cdr:x>0.51336</cdr:x>
      <cdr:y>0.55492</cdr:y>
    </cdr:to>
    <cdr:cxnSp macro="">
      <cdr:nvCxnSpPr>
        <cdr:cNvPr id="37" name="Straight Connector 36"/>
        <cdr:cNvCxnSpPr/>
      </cdr:nvCxnSpPr>
      <cdr:spPr>
        <a:xfrm xmlns:a="http://schemas.openxmlformats.org/drawingml/2006/main" flipH="1">
          <a:off x="2741768" y="1840497"/>
          <a:ext cx="91335" cy="207665"/>
        </a:xfrm>
        <a:prstGeom xmlns:a="http://schemas.openxmlformats.org/drawingml/2006/main" prst="line">
          <a:avLst/>
        </a:prstGeom>
        <a:ln xmlns:a="http://schemas.openxmlformats.org/drawingml/2006/main" w="38100" cap="rnd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27AB-6F65-405C-93CA-EAD2FBFBDD72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06EEF-A3E2-4D90-B4AB-5B0C6EA85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06EEF-A3E2-4D90-B4AB-5B0C6EA85A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06EEF-A3E2-4D90-B4AB-5B0C6EA85A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06EEF-A3E2-4D90-B4AB-5B0C6EA85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8001000" cy="183208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/>
              </a:rPr>
              <a:t>Lake </a:t>
            </a:r>
            <a:r>
              <a:rPr lang="en-US" sz="2800" b="1" dirty="0">
                <a:effectLst/>
              </a:rPr>
              <a:t>Effect Snow Forecast Tools at 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en-US" sz="2800" b="1" dirty="0" smtClean="0">
                <a:effectLst/>
              </a:rPr>
              <a:t>NWS </a:t>
            </a:r>
            <a:r>
              <a:rPr lang="en-US" sz="2800" b="1" dirty="0">
                <a:effectLst/>
              </a:rPr>
              <a:t>Gaylord, </a:t>
            </a:r>
            <a:r>
              <a:rPr lang="en-US" sz="2800" b="1" dirty="0" smtClean="0">
                <a:effectLst/>
              </a:rPr>
              <a:t>MI</a:t>
            </a:r>
            <a:br>
              <a:rPr lang="en-US" sz="2800" b="1" dirty="0" smtClean="0">
                <a:effectLst/>
              </a:rPr>
            </a:b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2400" b="1" dirty="0">
                <a:effectLst/>
              </a:rPr>
              <a:t>Part 1: The Similar Sounding Approach </a:t>
            </a:r>
            <a:endParaRPr lang="en-US" sz="24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4724400" y="4759280"/>
            <a:ext cx="3100503" cy="19050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14600"/>
            <a:ext cx="4114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91200" y="2133600"/>
            <a:ext cx="2946400" cy="2065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08845" y="5566356"/>
            <a:ext cx="4267200" cy="1143000"/>
          </a:xfrm>
          <a:prstGeom prst="rect">
            <a:avLst/>
          </a:prstGeom>
        </p:spPr>
        <p:txBody>
          <a:bodyPr tIns="0">
            <a:normAutofit fontScale="925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Justin </a:t>
            </a:r>
            <a:r>
              <a:rPr lang="en-US" dirty="0" err="1" smtClean="0"/>
              <a:t>Arnott</a:t>
            </a:r>
            <a:endParaRPr lang="en-US" dirty="0" smtClean="0"/>
          </a:p>
          <a:p>
            <a:r>
              <a:rPr lang="en-US" sz="2200" dirty="0" smtClean="0"/>
              <a:t>Science and Operations Officer</a:t>
            </a:r>
          </a:p>
          <a:p>
            <a:r>
              <a:rPr lang="en-US" sz="2200" dirty="0" smtClean="0"/>
              <a:t>NWS Gaylord, MI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0746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" y="1447800"/>
            <a:ext cx="9154732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Hour Base Reflectivity Loop From </a:t>
            </a:r>
            <a:br>
              <a:rPr lang="en-US" dirty="0" smtClean="0"/>
            </a:br>
            <a:r>
              <a:rPr lang="en-US" dirty="0" smtClean="0"/>
              <a:t>12/23/2010 0600-0700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499350" cy="4607724"/>
          </a:xfrm>
        </p:spPr>
      </p:pic>
    </p:spTree>
    <p:extLst>
      <p:ext uri="{BB962C8B-B14F-4D97-AF65-F5344CB8AC3E}">
        <p14:creationId xmlns:p14="http://schemas.microsoft.com/office/powerpoint/2010/main" val="10093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Hour Base Reflectivity Loop From </a:t>
            </a:r>
            <a:br>
              <a:rPr lang="en-US" dirty="0" smtClean="0"/>
            </a:br>
            <a:r>
              <a:rPr lang="en-US" dirty="0" smtClean="0"/>
              <a:t>12/23/2010 0400-0500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499350" cy="4607724"/>
          </a:xfrm>
        </p:spPr>
      </p:pic>
    </p:spTree>
    <p:extLst>
      <p:ext uri="{BB962C8B-B14F-4D97-AF65-F5344CB8AC3E}">
        <p14:creationId xmlns:p14="http://schemas.microsoft.com/office/powerpoint/2010/main" val="1575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r>
              <a:rPr lang="en-US" dirty="0" smtClean="0"/>
              <a:t>RUC 00hr Sounding = Truth? </a:t>
            </a:r>
          </a:p>
          <a:p>
            <a:pPr lvl="1"/>
            <a:r>
              <a:rPr lang="en-US" dirty="0" smtClean="0"/>
              <a:t>RUC is non-hydrostatic with relatively few vertical levels – but runs every hour! </a:t>
            </a:r>
          </a:p>
          <a:p>
            <a:pPr lvl="1"/>
            <a:r>
              <a:rPr lang="en-US" dirty="0" smtClean="0"/>
              <a:t>Will be replaced with </a:t>
            </a:r>
            <a:r>
              <a:rPr lang="en-US" dirty="0" smtClean="0"/>
              <a:t>Rapid Refresh </a:t>
            </a:r>
            <a:r>
              <a:rPr lang="en-US" dirty="0" smtClean="0"/>
              <a:t>once it becomes operational</a:t>
            </a:r>
          </a:p>
          <a:p>
            <a:r>
              <a:rPr lang="en-US" dirty="0" smtClean="0"/>
              <a:t>Many parameters not yet taken into account</a:t>
            </a:r>
          </a:p>
          <a:p>
            <a:pPr lvl="1"/>
            <a:r>
              <a:rPr lang="en-US" dirty="0" smtClean="0"/>
              <a:t>Time of Day/Time of Year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A plethora of meteorological-parameters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Turn This Approach 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r>
              <a:rPr lang="en-US" dirty="0" smtClean="0"/>
              <a:t>Have </a:t>
            </a:r>
            <a:r>
              <a:rPr lang="en-US" dirty="0" err="1" smtClean="0"/>
              <a:t>netCDF</a:t>
            </a:r>
            <a:r>
              <a:rPr lang="en-US" dirty="0" smtClean="0"/>
              <a:t> Level 3 base reflectivity</a:t>
            </a:r>
          </a:p>
          <a:p>
            <a:r>
              <a:rPr lang="en-US" dirty="0" smtClean="0"/>
              <a:t>Can we look for sounding parameters that correlate to different reflectivity patterns?</a:t>
            </a:r>
          </a:p>
          <a:p>
            <a:pPr lvl="1"/>
            <a:r>
              <a:rPr lang="en-US" dirty="0" smtClean="0"/>
              <a:t>E.G. What parameters bring high </a:t>
            </a:r>
            <a:r>
              <a:rPr lang="en-US" dirty="0" err="1" smtClean="0"/>
              <a:t>reflectivities</a:t>
            </a:r>
            <a:r>
              <a:rPr lang="en-US" dirty="0" smtClean="0"/>
              <a:t> far inland?  </a:t>
            </a:r>
          </a:p>
          <a:p>
            <a:pPr lvl="1"/>
            <a:r>
              <a:rPr lang="en-US" dirty="0" smtClean="0"/>
              <a:t>What parameters bring heavy snow to Gaylord? Alpena, Traverse City, etc.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</a:t>
            </a:r>
            <a:r>
              <a:rPr lang="en-US" smtClean="0"/>
              <a:t>Specific </a:t>
            </a:r>
            <a:r>
              <a:rPr lang="en-US" smtClean="0"/>
              <a:t>“LES Roses”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Data: </a:t>
            </a:r>
          </a:p>
          <a:p>
            <a:pPr lvl="1"/>
            <a:r>
              <a:rPr lang="en-US" dirty="0" smtClean="0"/>
              <a:t>Hourly average point reflectivity data</a:t>
            </a:r>
          </a:p>
          <a:p>
            <a:pPr lvl="2"/>
            <a:r>
              <a:rPr lang="en-US" dirty="0" smtClean="0"/>
              <a:t>For this presentation use KGLR/KTVC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Hourly Mixed Layer Mean Wind direction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208604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~52 total hours</a:t>
            </a:r>
            <a:endParaRPr lang="en-US" sz="2400" dirty="0"/>
          </a:p>
        </p:txBody>
      </p:sp>
      <p:pic>
        <p:nvPicPr>
          <p:cNvPr id="1026" name="Picture 2" descr="X:\Maps\General Maps\APX ASOS and AWOS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741711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752600" y="1371600"/>
            <a:ext cx="3810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893214"/>
              </p:ext>
            </p:extLst>
          </p:nvPr>
        </p:nvGraphicFramePr>
        <p:xfrm>
          <a:off x="3429000" y="2286000"/>
          <a:ext cx="5487500" cy="36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54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99" y="1406525"/>
            <a:ext cx="4752975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969593"/>
              </p:ext>
            </p:extLst>
          </p:nvPr>
        </p:nvGraphicFramePr>
        <p:xfrm>
          <a:off x="2208700" y="2168525"/>
          <a:ext cx="5487500" cy="36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Gap?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36638"/>
          </a:xfrm>
        </p:spPr>
        <p:txBody>
          <a:bodyPr/>
          <a:lstStyle/>
          <a:p>
            <a:r>
              <a:rPr lang="en-US" dirty="0" smtClean="0"/>
              <a:t>KGLR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4800600"/>
          </a:xfrm>
        </p:spPr>
        <p:txBody>
          <a:bodyPr/>
          <a:lstStyle/>
          <a:p>
            <a:r>
              <a:rPr lang="en-US" dirty="0" smtClean="0"/>
              <a:t>280-300 degree maximum</a:t>
            </a:r>
          </a:p>
          <a:p>
            <a:pPr lvl="1"/>
            <a:r>
              <a:rPr lang="en-US" dirty="0" smtClean="0"/>
              <a:t>Confirms conceptual models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76" y="2057400"/>
            <a:ext cx="5000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“Legacy Approach”</a:t>
            </a:r>
          </a:p>
          <a:p>
            <a:pPr lvl="1"/>
            <a:r>
              <a:rPr lang="en-US" dirty="0" smtClean="0"/>
              <a:t>Threat Maps</a:t>
            </a:r>
          </a:p>
          <a:p>
            <a:pPr lvl="1"/>
            <a:r>
              <a:rPr lang="en-US" dirty="0" smtClean="0"/>
              <a:t>Flowcharts</a:t>
            </a:r>
          </a:p>
          <a:p>
            <a:pPr lvl="1"/>
            <a:r>
              <a:rPr lang="en-US" dirty="0" smtClean="0"/>
              <a:t>12 km NAM</a:t>
            </a:r>
          </a:p>
          <a:p>
            <a:pPr lvl="1"/>
            <a:r>
              <a:rPr lang="en-US" dirty="0" smtClean="0"/>
              <a:t>Pattern Recognition</a:t>
            </a:r>
          </a:p>
          <a:p>
            <a:pPr lvl="1"/>
            <a:r>
              <a:rPr lang="en-US" dirty="0" smtClean="0"/>
              <a:t>BUFKIT</a:t>
            </a:r>
          </a:p>
          <a:p>
            <a:pPr lvl="1"/>
            <a:endParaRPr lang="en-US" dirty="0"/>
          </a:p>
          <a:p>
            <a:r>
              <a:rPr lang="en-US" dirty="0"/>
              <a:t>Demand for improved spatial/temporal evolution in the NDFD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Can we improve upon these tools? </a:t>
            </a:r>
          </a:p>
          <a:p>
            <a:pPr lvl="1"/>
            <a:r>
              <a:rPr lang="en-US" dirty="0" smtClean="0"/>
              <a:t>LE Similar Sounding approach (this talk)</a:t>
            </a:r>
          </a:p>
          <a:p>
            <a:pPr lvl="1"/>
            <a:r>
              <a:rPr lang="en-US" dirty="0" smtClean="0"/>
              <a:t>High Resolution Local WRF (Part II) </a:t>
            </a:r>
            <a:endParaRPr lang="en-US" dirty="0"/>
          </a:p>
        </p:txBody>
      </p:sp>
      <p:pic>
        <p:nvPicPr>
          <p:cNvPr id="4" name="Picture 6" descr="NNW flow"/>
          <p:cNvPicPr>
            <a:picLocks noChangeAspect="1" noChangeArrowheads="1"/>
          </p:cNvPicPr>
          <p:nvPr/>
        </p:nvPicPr>
        <p:blipFill>
          <a:blip r:embed="rId2" cstate="print"/>
          <a:srcRect l="3334" t="1666" r="5556" b="33333"/>
          <a:stretch>
            <a:fillRect/>
          </a:stretch>
        </p:blipFill>
        <p:spPr bwMode="auto">
          <a:xfrm>
            <a:off x="5514304" y="381000"/>
            <a:ext cx="2929250" cy="27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208604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~61 total hours</a:t>
            </a:r>
            <a:endParaRPr lang="en-US" sz="2400" dirty="0"/>
          </a:p>
        </p:txBody>
      </p:sp>
      <p:pic>
        <p:nvPicPr>
          <p:cNvPr id="6" name="Picture 2" descr="X:\Maps\General Maps\APX ASOS and AWOS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741711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1154269" y="1527756"/>
            <a:ext cx="3810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349706"/>
              </p:ext>
            </p:extLst>
          </p:nvPr>
        </p:nvGraphicFramePr>
        <p:xfrm>
          <a:off x="3352800" y="2819400"/>
          <a:ext cx="5487499" cy="369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63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KTVC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4800600"/>
          </a:xfrm>
        </p:spPr>
        <p:txBody>
          <a:bodyPr/>
          <a:lstStyle/>
          <a:p>
            <a:r>
              <a:rPr lang="en-US" dirty="0" smtClean="0"/>
              <a:t>320-340 degree maximu</a:t>
            </a:r>
            <a:r>
              <a:rPr lang="en-US" dirty="0"/>
              <a:t>m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1237"/>
            <a:ext cx="500062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960438"/>
          </a:xfrm>
        </p:spPr>
        <p:txBody>
          <a:bodyPr/>
          <a:lstStyle/>
          <a:p>
            <a:r>
              <a:rPr lang="en-US" dirty="0" smtClean="0"/>
              <a:t>Other Investigations?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98080" cy="4800600"/>
          </a:xfrm>
        </p:spPr>
        <p:txBody>
          <a:bodyPr/>
          <a:lstStyle/>
          <a:p>
            <a:r>
              <a:rPr lang="en-US" dirty="0" smtClean="0"/>
              <a:t>Variable scatterplots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362692"/>
              </p:ext>
            </p:extLst>
          </p:nvPr>
        </p:nvGraphicFramePr>
        <p:xfrm>
          <a:off x="9906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857882"/>
              </p:ext>
            </p:extLst>
          </p:nvPr>
        </p:nvGraphicFramePr>
        <p:xfrm>
          <a:off x="4607417" y="41126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99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APX Similar Sounding Approach</a:t>
            </a:r>
          </a:p>
          <a:p>
            <a:pPr lvl="1"/>
            <a:r>
              <a:rPr lang="en-US" dirty="0" smtClean="0"/>
              <a:t>Similar to BGM, yet different!</a:t>
            </a:r>
          </a:p>
          <a:p>
            <a:pPr lvl="2"/>
            <a:r>
              <a:rPr lang="en-US" dirty="0" smtClean="0"/>
              <a:t>Hourly RUC Soundings</a:t>
            </a:r>
          </a:p>
          <a:p>
            <a:pPr lvl="2"/>
            <a:r>
              <a:rPr lang="en-US" dirty="0" smtClean="0"/>
              <a:t>Average of numerous CWA BUFR points</a:t>
            </a:r>
          </a:p>
          <a:p>
            <a:pPr lvl="1"/>
            <a:r>
              <a:rPr lang="en-US" dirty="0" smtClean="0"/>
              <a:t>Now operational to forecasters</a:t>
            </a:r>
          </a:p>
          <a:p>
            <a:pPr lvl="1"/>
            <a:r>
              <a:rPr lang="en-US" dirty="0" smtClean="0"/>
              <a:t>Over 1000 soundings in one cool season</a:t>
            </a:r>
            <a:endParaRPr lang="en-US" dirty="0"/>
          </a:p>
          <a:p>
            <a:pPr lvl="1"/>
            <a:r>
              <a:rPr lang="en-US" dirty="0" smtClean="0"/>
              <a:t>Should improve given more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Archived LES Radar data</a:t>
            </a:r>
          </a:p>
          <a:p>
            <a:pPr lvl="1"/>
            <a:r>
              <a:rPr lang="en-US" dirty="0" smtClean="0"/>
              <a:t>“LES Roses”</a:t>
            </a:r>
          </a:p>
          <a:p>
            <a:pPr lvl="1"/>
            <a:r>
              <a:rPr lang="en-US" dirty="0" smtClean="0"/>
              <a:t>Variable/Reflectivity scatterplots</a:t>
            </a:r>
          </a:p>
          <a:p>
            <a:pPr lvl="1"/>
            <a:r>
              <a:rPr lang="en-US" dirty="0" smtClean="0"/>
              <a:t>New forecaster training tool</a:t>
            </a:r>
          </a:p>
          <a:p>
            <a:pPr lvl="2"/>
            <a:r>
              <a:rPr lang="en-US" dirty="0" smtClean="0"/>
              <a:t>How does LES behave in the APX CWA.</a:t>
            </a:r>
          </a:p>
          <a:p>
            <a:pPr lvl="2"/>
            <a:r>
              <a:rPr lang="en-US" dirty="0" smtClean="0"/>
              <a:t>When does TVC get hit?  GLR?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010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Sounding-based variables</a:t>
            </a:r>
          </a:p>
          <a:p>
            <a:pPr lvl="1"/>
            <a:r>
              <a:rPr lang="en-US" sz="2000" dirty="0" smtClean="0"/>
              <a:t>Surface to inversion base mean </a:t>
            </a:r>
            <a:r>
              <a:rPr lang="en-US" sz="2000" dirty="0" err="1" smtClean="0"/>
              <a:t>Tdd</a:t>
            </a:r>
            <a:r>
              <a:rPr lang="en-US" sz="2000" dirty="0" smtClean="0"/>
              <a:t>, Directional shear, etc.</a:t>
            </a:r>
          </a:p>
          <a:p>
            <a:r>
              <a:rPr lang="en-US" sz="2800" dirty="0" smtClean="0"/>
              <a:t>Move away from average approach</a:t>
            </a:r>
          </a:p>
          <a:p>
            <a:pPr lvl="1"/>
            <a:r>
              <a:rPr lang="en-US" sz="2400" dirty="0" smtClean="0"/>
              <a:t>Have a score for EACH sounding site, then make a composite score.  </a:t>
            </a:r>
          </a:p>
          <a:p>
            <a:r>
              <a:rPr lang="en-US" sz="2800" dirty="0" smtClean="0"/>
              <a:t>Reassess weights for creating “matches”</a:t>
            </a:r>
          </a:p>
          <a:p>
            <a:r>
              <a:rPr lang="en-US" sz="2800" dirty="0" smtClean="0"/>
              <a:t>Add COOP data in addition to radar</a:t>
            </a:r>
          </a:p>
          <a:p>
            <a:pPr lvl="1"/>
            <a:r>
              <a:rPr lang="en-US" sz="2400" dirty="0" smtClean="0"/>
              <a:t>Current approach limited for eastern U.P. </a:t>
            </a:r>
          </a:p>
          <a:p>
            <a:r>
              <a:rPr lang="en-US" sz="2800" dirty="0" smtClean="0"/>
              <a:t>Move from 2D to 3D approach?  </a:t>
            </a:r>
          </a:p>
          <a:p>
            <a:pPr lvl="1"/>
            <a:r>
              <a:rPr lang="en-US" sz="2400" dirty="0" smtClean="0"/>
              <a:t>E.G. Like a LES-tuned CIPS?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Develop reflectivity-based LES climatology</a:t>
            </a:r>
          </a:p>
          <a:p>
            <a:pPr lvl="1"/>
            <a:r>
              <a:rPr lang="en-US" dirty="0" smtClean="0"/>
              <a:t>Create LES Roses for multiple sites</a:t>
            </a:r>
          </a:p>
          <a:p>
            <a:pPr lvl="1"/>
            <a:r>
              <a:rPr lang="en-US" dirty="0" smtClean="0"/>
              <a:t>Deeper investigations of parameter/reflectivity correlations</a:t>
            </a:r>
          </a:p>
          <a:p>
            <a:pPr lvl="2"/>
            <a:r>
              <a:rPr lang="en-US" dirty="0" smtClean="0"/>
              <a:t>Use to adjust similar sounding matching </a:t>
            </a:r>
            <a:r>
              <a:rPr lang="en-US" dirty="0" err="1" smtClean="0"/>
              <a:t>techinque</a:t>
            </a:r>
            <a:endParaRPr lang="en-US" dirty="0" smtClean="0"/>
          </a:p>
          <a:p>
            <a:pPr lvl="2"/>
            <a:r>
              <a:rPr lang="en-US" dirty="0" smtClean="0"/>
              <a:t>Move away from just point-based </a:t>
            </a:r>
          </a:p>
          <a:p>
            <a:pPr lvl="3"/>
            <a:r>
              <a:rPr lang="en-US" dirty="0" smtClean="0"/>
              <a:t>Banded vs. cellular</a:t>
            </a:r>
          </a:p>
          <a:p>
            <a:pPr lvl="3"/>
            <a:r>
              <a:rPr lang="en-US" dirty="0" smtClean="0"/>
              <a:t>Inland extent</a:t>
            </a:r>
          </a:p>
          <a:p>
            <a:pPr lvl="1"/>
            <a:r>
              <a:rPr lang="en-US" dirty="0" smtClean="0"/>
              <a:t>Expand Training Tool Potential</a:t>
            </a:r>
          </a:p>
          <a:p>
            <a:pPr lvl="2"/>
            <a:r>
              <a:rPr lang="en-US" dirty="0" smtClean="0"/>
              <a:t>Intro to LES</a:t>
            </a:r>
          </a:p>
          <a:p>
            <a:pPr lvl="2"/>
            <a:r>
              <a:rPr lang="en-US" dirty="0" smtClean="0"/>
              <a:t>Debunk LES Myths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NCDC</a:t>
            </a:r>
          </a:p>
          <a:p>
            <a:pPr lvl="1"/>
            <a:r>
              <a:rPr lang="en-US" dirty="0" smtClean="0"/>
              <a:t>For radar data and Weather and Climate Toolkit export capability</a:t>
            </a:r>
          </a:p>
          <a:p>
            <a:r>
              <a:rPr lang="en-US" dirty="0" smtClean="0"/>
              <a:t>APX Forecasters</a:t>
            </a:r>
          </a:p>
          <a:p>
            <a:pPr lvl="1"/>
            <a:r>
              <a:rPr lang="en-US" dirty="0" smtClean="0"/>
              <a:t>For testing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4529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BGM Approach </a:t>
            </a:r>
            <a:br>
              <a:rPr lang="en-US" dirty="0" smtClean="0"/>
            </a:br>
            <a:r>
              <a:rPr lang="en-US" dirty="0" smtClean="0"/>
              <a:t>(Evans and Murphy 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905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Archive BUFKIT sounding graphics </a:t>
            </a:r>
          </a:p>
          <a:p>
            <a:pPr>
              <a:buNone/>
            </a:pPr>
            <a:r>
              <a:rPr lang="en-US" sz="2800" dirty="0" smtClean="0"/>
              <a:t>for lake effect events</a:t>
            </a:r>
          </a:p>
          <a:p>
            <a:pPr lvl="1"/>
            <a:r>
              <a:rPr lang="en-US" sz="2400" dirty="0" smtClean="0"/>
              <a:t>One “representative sounding” per event. </a:t>
            </a:r>
          </a:p>
          <a:p>
            <a:r>
              <a:rPr lang="en-US" sz="2800" dirty="0" smtClean="0"/>
              <a:t>Derive LES-important parameters from these soundings</a:t>
            </a:r>
          </a:p>
          <a:p>
            <a:pPr lvl="1"/>
            <a:r>
              <a:rPr lang="en-US" sz="2400" dirty="0" smtClean="0"/>
              <a:t>Create database</a:t>
            </a:r>
          </a:p>
          <a:p>
            <a:r>
              <a:rPr lang="en-US" sz="2800" dirty="0" smtClean="0"/>
              <a:t>Compare current forecasts to database to find the most “similar soundings”</a:t>
            </a:r>
          </a:p>
          <a:p>
            <a:pPr lvl="1"/>
            <a:r>
              <a:rPr lang="en-US" sz="2400" dirty="0" smtClean="0"/>
              <a:t>Retrieve radar imagery/summary of similar events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"/>
            <a:ext cx="2667000" cy="267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APX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Archive RUC BUFR soundings </a:t>
            </a:r>
            <a:r>
              <a:rPr lang="en-US" b="1" dirty="0" smtClean="0"/>
              <a:t>every hour </a:t>
            </a:r>
            <a:r>
              <a:rPr lang="en-US" dirty="0" smtClean="0"/>
              <a:t>for the winter season</a:t>
            </a:r>
          </a:p>
          <a:p>
            <a:r>
              <a:rPr lang="en-US" dirty="0" smtClean="0"/>
              <a:t>Derive sounding-based parameters</a:t>
            </a:r>
          </a:p>
          <a:p>
            <a:pPr lvl="1"/>
            <a:r>
              <a:rPr lang="en-US" dirty="0" smtClean="0"/>
              <a:t>Similar to those at BGM with some exceptions</a:t>
            </a:r>
          </a:p>
          <a:p>
            <a:pPr lvl="2"/>
            <a:r>
              <a:rPr lang="en-US" dirty="0" smtClean="0"/>
              <a:t>ML Wind Direction/Speed</a:t>
            </a:r>
          </a:p>
          <a:p>
            <a:pPr lvl="2"/>
            <a:r>
              <a:rPr lang="en-US" dirty="0" smtClean="0"/>
              <a:t>Inversion Height/Delta T</a:t>
            </a:r>
          </a:p>
          <a:p>
            <a:pPr lvl="2"/>
            <a:r>
              <a:rPr lang="en-US" dirty="0" smtClean="0"/>
              <a:t>850 T/Delta T</a:t>
            </a:r>
          </a:p>
          <a:p>
            <a:pPr lvl="2"/>
            <a:r>
              <a:rPr lang="en-US" dirty="0" smtClean="0"/>
              <a:t>Moist Depth</a:t>
            </a:r>
          </a:p>
          <a:p>
            <a:pPr lvl="2"/>
            <a:r>
              <a:rPr lang="en-US" dirty="0" smtClean="0"/>
              <a:t>Mean </a:t>
            </a:r>
            <a:r>
              <a:rPr lang="en-US" dirty="0" err="1" smtClean="0"/>
              <a:t>Tdd</a:t>
            </a:r>
            <a:r>
              <a:rPr lang="en-US" dirty="0" smtClean="0"/>
              <a:t> (Below 900, 850-700, 700-500)</a:t>
            </a:r>
          </a:p>
          <a:p>
            <a:pPr lvl="2"/>
            <a:r>
              <a:rPr lang="en-US" dirty="0" smtClean="0"/>
              <a:t>DGZ Depth</a:t>
            </a:r>
          </a:p>
          <a:p>
            <a:pPr lvl="2"/>
            <a:r>
              <a:rPr lang="en-US" dirty="0" smtClean="0"/>
              <a:t>Bulk Shear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APX Approach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CWA-mean values</a:t>
            </a:r>
          </a:p>
          <a:p>
            <a:pPr lvl="1"/>
            <a:r>
              <a:rPr lang="en-US" sz="2400" dirty="0" smtClean="0"/>
              <a:t>Use apx,kpln,anj,lm1,ktvc,kcad,kciu BUFR sites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Create database of RUC-Based Parameters</a:t>
            </a:r>
          </a:p>
          <a:p>
            <a:endParaRPr lang="en-US" sz="2800" dirty="0" smtClean="0"/>
          </a:p>
          <a:p>
            <a:r>
              <a:rPr lang="en-US" sz="2800" dirty="0" smtClean="0"/>
              <a:t>“Match” current forecast soundings with database to find similar events</a:t>
            </a:r>
          </a:p>
          <a:p>
            <a:pPr lvl="1"/>
            <a:r>
              <a:rPr lang="en-US" sz="2400" dirty="0" smtClean="0"/>
              <a:t>Scoring a blend of objectivity/subjectivity</a:t>
            </a:r>
          </a:p>
          <a:p>
            <a:pPr lvl="1"/>
            <a:r>
              <a:rPr lang="en-US" sz="2400" dirty="0" smtClean="0"/>
              <a:t>Three ‘tiers’ of scoring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APX Approach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1 hour loop of radar from matching events</a:t>
            </a:r>
          </a:p>
          <a:p>
            <a:pPr lvl="1"/>
            <a:r>
              <a:rPr lang="en-US" dirty="0" smtClean="0"/>
              <a:t>Use NCDC Level 3 archive</a:t>
            </a:r>
          </a:p>
          <a:p>
            <a:pPr lvl="1"/>
            <a:r>
              <a:rPr lang="en-US" dirty="0" smtClean="0"/>
              <a:t>More information than snapshot?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81400"/>
            <a:ext cx="5100327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APX Approach –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Archive</a:t>
            </a:r>
          </a:p>
          <a:p>
            <a:pPr lvl="1"/>
            <a:r>
              <a:rPr lang="en-US" dirty="0" smtClean="0"/>
              <a:t>2010NOV26 - 2011FEB22</a:t>
            </a:r>
          </a:p>
          <a:p>
            <a:pPr lvl="1"/>
            <a:r>
              <a:rPr lang="en-US" dirty="0" smtClean="0"/>
              <a:t>57 days with lake effect</a:t>
            </a:r>
          </a:p>
          <a:p>
            <a:pPr lvl="1"/>
            <a:r>
              <a:rPr lang="en-US" dirty="0" smtClean="0"/>
              <a:t>1127 ‘sounding hours’</a:t>
            </a:r>
          </a:p>
          <a:p>
            <a:r>
              <a:rPr lang="en-US" dirty="0" smtClean="0"/>
              <a:t>Removed hours with significant synoptic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3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" y="2590800"/>
            <a:ext cx="9154732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3678" y="21465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600" y="1676400"/>
            <a:ext cx="1012065" cy="1482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21665" y="2417472"/>
            <a:ext cx="1121535" cy="15449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43400" y="2590800"/>
            <a:ext cx="7620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72400" y="2362200"/>
            <a:ext cx="484568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82432" y="2070540"/>
            <a:ext cx="121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Weight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1989" y="2101334"/>
            <a:ext cx="126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Weight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1998234"/>
            <a:ext cx="1670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Quarter Weight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1307068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971</TotalTime>
  <Words>700</Words>
  <Application>Microsoft Office PowerPoint</Application>
  <PresentationFormat>On-screen Show (4:3)</PresentationFormat>
  <Paragraphs>145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Lake Effect Snow Forecast Tools at  NWS Gaylord, MI  Part 1: The Similar Sounding Approach </vt:lpstr>
      <vt:lpstr>Introduction</vt:lpstr>
      <vt:lpstr>The BGM Approach  (Evans and Murphy 2008)</vt:lpstr>
      <vt:lpstr>The APX Approach</vt:lpstr>
      <vt:lpstr>The APX Approach - Continued</vt:lpstr>
      <vt:lpstr>The APX Approach - Continued</vt:lpstr>
      <vt:lpstr>The APX Approach – To Date</vt:lpstr>
      <vt:lpstr>PowerPoint Presentation</vt:lpstr>
      <vt:lpstr>The Result</vt:lpstr>
      <vt:lpstr>PowerPoint Presentation</vt:lpstr>
      <vt:lpstr>PowerPoint Presentation</vt:lpstr>
      <vt:lpstr>One Hour Base Reflectivity Loop From  12/23/2010 0600-0700</vt:lpstr>
      <vt:lpstr>One Hour Base Reflectivity Loop From  12/23/2010 0400-0500</vt:lpstr>
      <vt:lpstr>Caveats</vt:lpstr>
      <vt:lpstr>Let’s Turn This Approach Around</vt:lpstr>
      <vt:lpstr>Site Specific “LES Roses”</vt:lpstr>
      <vt:lpstr>PowerPoint Presentation</vt:lpstr>
      <vt:lpstr>Why the Gap? </vt:lpstr>
      <vt:lpstr>KGLR</vt:lpstr>
      <vt:lpstr>PowerPoint Presentation</vt:lpstr>
      <vt:lpstr>KTVC</vt:lpstr>
      <vt:lpstr>Other Investigations? </vt:lpstr>
      <vt:lpstr>Summary</vt:lpstr>
      <vt:lpstr>Summary – continued</vt:lpstr>
      <vt:lpstr>Future Plans</vt:lpstr>
      <vt:lpstr>Future Plans - Continued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Effect Snow Forecasting: The Similar Sounding Approach</dc:title>
  <dc:creator/>
  <cp:lastModifiedBy>justin.arnott</cp:lastModifiedBy>
  <cp:revision>71</cp:revision>
  <dcterms:created xsi:type="dcterms:W3CDTF">2006-08-16T00:00:00Z</dcterms:created>
  <dcterms:modified xsi:type="dcterms:W3CDTF">2011-03-09T19:21:42Z</dcterms:modified>
</cp:coreProperties>
</file>