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315" r:id="rId3"/>
    <p:sldId id="314" r:id="rId4"/>
    <p:sldId id="317" r:id="rId5"/>
    <p:sldId id="316" r:id="rId6"/>
    <p:sldId id="318" r:id="rId7"/>
    <p:sldId id="319" r:id="rId8"/>
    <p:sldId id="320" r:id="rId9"/>
    <p:sldId id="334" r:id="rId10"/>
    <p:sldId id="322" r:id="rId11"/>
    <p:sldId id="333" r:id="rId12"/>
    <p:sldId id="323" r:id="rId13"/>
    <p:sldId id="324" r:id="rId14"/>
    <p:sldId id="326" r:id="rId15"/>
    <p:sldId id="329" r:id="rId16"/>
    <p:sldId id="330" r:id="rId17"/>
    <p:sldId id="331" r:id="rId18"/>
    <p:sldId id="308" r:id="rId19"/>
    <p:sldId id="332" r:id="rId20"/>
  </p:sldIdLst>
  <p:sldSz cx="9144000" cy="6858000" type="screen4x3"/>
  <p:notesSz cx="6997700" cy="92837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717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7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17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717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332F5B7-AD2E-40F9-B845-8452F6688D2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2E50F-1C55-49C4-BFAF-F030692E879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6E4F7-13A2-4397-BC60-5777273D9D0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F7C18-92CD-490F-AC5E-FBA707EBA26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AA6C4-D74B-4E3F-B0E1-6DDE3BDC63B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DC794-516F-4636-A83D-83D0BFDD1C1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0151F-1805-4C51-98E9-D75022279C6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8865B-4674-43FA-AFC5-58755E9070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44BE0-DB4E-4396-AC1F-B72D966AC5F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6D97D-CEA9-49EF-A5D1-877214E00AB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48883-8245-4808-B459-FAB93E1CD52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14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5FB67BF-DB51-447D-9623-FA4145E37BB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Jurewicz@noaa.gov" TargetMode="External"/><Relationship Id="rId7" Type="http://schemas.openxmlformats.org/officeDocument/2006/relationships/hyperlink" Target="http://www.weather.gov/ctp" TargetMode="External"/><Relationship Id="rId2" Type="http://schemas.openxmlformats.org/officeDocument/2006/relationships/hyperlink" Target="mailto:Joe.Villani@noaa.gov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eather.gov/bgm" TargetMode="External"/><Relationship Id="rId5" Type="http://schemas.openxmlformats.org/officeDocument/2006/relationships/hyperlink" Target="http://www.weather.gov/aly" TargetMode="External"/><Relationship Id="rId4" Type="http://schemas.openxmlformats.org/officeDocument/2006/relationships/hyperlink" Target="mailto:Jason.Krekeler@noaa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676401"/>
            <a:ext cx="7086600" cy="1371599"/>
          </a:xfrm>
        </p:spPr>
        <p:txBody>
          <a:bodyPr/>
          <a:lstStyle/>
          <a:p>
            <a:r>
              <a:rPr lang="en-US" sz="4000" dirty="0"/>
              <a:t>The Inland Extent of Lake-Effect Snow </a:t>
            </a:r>
            <a:r>
              <a:rPr lang="en-US" sz="4000" dirty="0" smtClean="0"/>
              <a:t>(LES) Bands Project:  What’s Next ?  </a:t>
            </a:r>
            <a:endParaRPr lang="en-US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200400"/>
            <a:ext cx="6400800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i="1" dirty="0" smtClean="0"/>
              <a:t>Joe Villani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NOAA/NWS Albany, NY</a:t>
            </a:r>
          </a:p>
          <a:p>
            <a:pPr>
              <a:lnSpc>
                <a:spcPct val="80000"/>
              </a:lnSpc>
            </a:pPr>
            <a:r>
              <a:rPr lang="en-US" sz="2400" i="1" dirty="0" smtClean="0"/>
              <a:t>Michael L. Jurewicz, Sr.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NOAA/NWS Binghamton, NY</a:t>
            </a:r>
          </a:p>
          <a:p>
            <a:pPr>
              <a:lnSpc>
                <a:spcPct val="80000"/>
              </a:lnSpc>
            </a:pPr>
            <a:r>
              <a:rPr lang="en-US" sz="2400" i="1" dirty="0" smtClean="0"/>
              <a:t>Jason Krekeler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NOAA/NWS State College, PA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GLOMW, Cornell Univ., Ithaca, NY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March 21, 2011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from 6-7 Dec 2010 in WFO BGM’s Area</a:t>
            </a:r>
            <a:endParaRPr lang="en-US" dirty="0"/>
          </a:p>
        </p:txBody>
      </p:sp>
      <p:pic>
        <p:nvPicPr>
          <p:cNvPr id="4" name="Content Placeholder 3" descr="GLOMW_Rada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5728" y="1981200"/>
            <a:ext cx="4939156" cy="4648200"/>
          </a:xfrm>
        </p:spPr>
      </p:pic>
      <p:cxnSp>
        <p:nvCxnSpPr>
          <p:cNvPr id="6" name="Straight Connector 5"/>
          <p:cNvCxnSpPr/>
          <p:nvPr/>
        </p:nvCxnSpPr>
        <p:spPr bwMode="auto">
          <a:xfrm>
            <a:off x="4648200" y="3810000"/>
            <a:ext cx="60960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038600" y="3962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IE Output: 80 nm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Visible Satellite Image</a:t>
            </a:r>
            <a:endParaRPr lang="en-US" dirty="0"/>
          </a:p>
        </p:txBody>
      </p:sp>
      <p:pic>
        <p:nvPicPr>
          <p:cNvPr id="4" name="Content Placeholder 3" descr="GLOMW_Sa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905000"/>
            <a:ext cx="5034078" cy="4758437"/>
          </a:xfrm>
        </p:spPr>
      </p:pic>
      <p:cxnSp>
        <p:nvCxnSpPr>
          <p:cNvPr id="6" name="Straight Connector 5"/>
          <p:cNvCxnSpPr/>
          <p:nvPr/>
        </p:nvCxnSpPr>
        <p:spPr bwMode="auto">
          <a:xfrm rot="16200000" flipH="1">
            <a:off x="2476500" y="3162300"/>
            <a:ext cx="4572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429000" y="3810000"/>
            <a:ext cx="457200" cy="76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477000" y="19812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Effective fetch across Georgian Bay/Lake Ontario was nearly 200 nmi</a:t>
            </a:r>
          </a:p>
          <a:p>
            <a:r>
              <a:rPr lang="en-US" dirty="0" smtClean="0"/>
              <a:t>* Modifying the MLC term again improved the IE output substantially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Moisture Depth vs. Height of Cap </a:t>
            </a:r>
            <a:endParaRPr lang="en-US" dirty="0"/>
          </a:p>
        </p:txBody>
      </p:sp>
      <p:pic>
        <p:nvPicPr>
          <p:cNvPr id="4" name="Content Placeholder 3" descr="GLOMW_NAMSnd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981200"/>
            <a:ext cx="4114800" cy="4114800"/>
          </a:xfrm>
        </p:spPr>
      </p:pic>
      <p:pic>
        <p:nvPicPr>
          <p:cNvPr id="5" name="Picture 4" descr="GLOMW_AlySnd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1" y="1981200"/>
            <a:ext cx="39624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6172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UTC, 7 Dec, near Utica, NY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UTC, 7 Dec, Albany, NY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>
            <a:off x="2590800" y="4114800"/>
            <a:ext cx="457200" cy="777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048000" y="4038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of Mixed Layer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30480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Significant Moisture above through Mid-levels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rot="10800000">
            <a:off x="6629400" y="4038600"/>
            <a:ext cx="5334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239000" y="3810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of Mixed Layer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28956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Significant Moisture above through Mid-levels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Anticipating MLC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necessarily intuitive in forecast mode </a:t>
            </a:r>
          </a:p>
          <a:p>
            <a:r>
              <a:rPr lang="en-US" dirty="0" smtClean="0"/>
              <a:t>What tools can be provided to help operational meteorologists in this regard?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386678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Trajectory Analyses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24 hour trajectory forecast from 00z, 6 Dec to 00z, 7 Dec </a:t>
            </a:r>
          </a:p>
          <a:p>
            <a:pPr lvl="1"/>
            <a:r>
              <a:rPr lang="en-US" dirty="0" smtClean="0"/>
              <a:t>Closely resembled actual over-lake fetch for this event (case previously shown)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Synoptic Analogs/Composite Plots</a:t>
            </a:r>
            <a:endParaRPr lang="en-US" dirty="0"/>
          </a:p>
        </p:txBody>
      </p:sp>
      <p:pic>
        <p:nvPicPr>
          <p:cNvPr id="4" name="Content Placeholder 10" descr="surface_mslp_mea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981" t="2440" b="12167"/>
          <a:stretch>
            <a:fillRect/>
          </a:stretch>
        </p:blipFill>
        <p:spPr>
          <a:xfrm>
            <a:off x="1066800" y="1981200"/>
            <a:ext cx="5172938" cy="4114800"/>
          </a:xfrm>
        </p:spPr>
      </p:pic>
      <p:sp>
        <p:nvSpPr>
          <p:cNvPr id="5" name="TextBox 4"/>
          <p:cNvSpPr txBox="1"/>
          <p:nvPr/>
        </p:nvSpPr>
        <p:spPr>
          <a:xfrm>
            <a:off x="6400800" y="20574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Can help forecasters identify favorable patterns when extensive IE might be expected</a:t>
            </a:r>
          </a:p>
          <a:p>
            <a:r>
              <a:rPr lang="en-US" dirty="0" smtClean="0"/>
              <a:t>* Could conceivably stratify by flow regime and/or add in supporting ingredients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visualization</a:t>
            </a:r>
          </a:p>
          <a:p>
            <a:pPr lvl="1"/>
            <a:r>
              <a:rPr lang="en-US" dirty="0" smtClean="0"/>
              <a:t>Add a graphical component to the current AWIPS IE application </a:t>
            </a:r>
          </a:p>
          <a:p>
            <a:pPr lvl="2"/>
            <a:r>
              <a:rPr lang="en-US" dirty="0" smtClean="0"/>
              <a:t>Take into account mixed-layer flow orientation</a:t>
            </a:r>
          </a:p>
          <a:p>
            <a:pPr lvl="1"/>
            <a:r>
              <a:rPr lang="en-US" dirty="0" smtClean="0"/>
              <a:t>Incorporate this research into BUFKIT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BUFKIT Enhancement?</a:t>
            </a:r>
            <a:endParaRPr lang="en-US" dirty="0"/>
          </a:p>
        </p:txBody>
      </p:sp>
      <p:pic>
        <p:nvPicPr>
          <p:cNvPr id="4" name="Picture 4" descr="Mar13_2004_BUFKIT_06z_it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981200"/>
            <a:ext cx="5434049" cy="4114800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6629400" y="19812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Have length of vector boxes and position of terminus points vary according to IE application output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rot="10800000" flipV="1">
            <a:off x="2971800" y="3124200"/>
            <a:ext cx="35814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10800000" flipV="1">
            <a:off x="2057400" y="3276600"/>
            <a:ext cx="449580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Present/Future 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543800" cy="4343400"/>
          </a:xfrm>
        </p:spPr>
        <p:txBody>
          <a:bodyPr/>
          <a:lstStyle/>
          <a:p>
            <a:r>
              <a:rPr lang="en-US" dirty="0" smtClean="0"/>
              <a:t>Perhaps better delineate significant thresholds for certain parameters</a:t>
            </a:r>
          </a:p>
          <a:p>
            <a:r>
              <a:rPr lang="en-US" dirty="0" smtClean="0"/>
              <a:t>Do other parameters need to be looked at?</a:t>
            </a:r>
          </a:p>
          <a:p>
            <a:pPr lvl="1"/>
            <a:r>
              <a:rPr lang="en-US" dirty="0" smtClean="0"/>
              <a:t>Mixed-layer LR vs. Lake-air differentials</a:t>
            </a:r>
          </a:p>
          <a:p>
            <a:pPr lvl="1"/>
            <a:r>
              <a:rPr lang="en-US" dirty="0" smtClean="0"/>
              <a:t>Cap strengths </a:t>
            </a:r>
          </a:p>
          <a:p>
            <a:r>
              <a:rPr lang="en-US" dirty="0" smtClean="0"/>
              <a:t>Continue to look at single-banded vs. multi-banded cases</a:t>
            </a:r>
          </a:p>
          <a:p>
            <a:pPr lvl="1"/>
            <a:r>
              <a:rPr lang="en-US" dirty="0" smtClean="0"/>
              <a:t>Single equation for both would be ideal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066800" y="304800"/>
            <a:ext cx="7086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 smtClean="0"/>
              <a:t>Questions?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524000" y="1905000"/>
            <a:ext cx="6400800" cy="47244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>
              <a:hlinkClick r:id="rId2"/>
            </a:endParaRPr>
          </a:p>
          <a:p>
            <a:pPr eaLnBrk="1" hangingPunct="1">
              <a:defRPr/>
            </a:pPr>
            <a:r>
              <a:rPr lang="en-US" dirty="0" smtClean="0">
                <a:hlinkClick r:id="rId2"/>
              </a:rPr>
              <a:t>Joe.Villani@noaa.gov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hlinkClick r:id="rId3"/>
              </a:rPr>
              <a:t>Michael.Jurewicz@noaa.gov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hlinkClick r:id="rId4"/>
              </a:rPr>
              <a:t>Jason.Krekeler@noaa.gov</a:t>
            </a:r>
            <a:endParaRPr lang="en-US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>
                <a:hlinkClick r:id="rId5"/>
              </a:rPr>
              <a:t>www.weather.gov/aly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>
                <a:hlinkClick r:id="rId6"/>
              </a:rPr>
              <a:t>www.weather.gov/bgm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>
                <a:hlinkClick r:id="rId7"/>
              </a:rPr>
              <a:t>www.weather.gov/ctp</a:t>
            </a: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sz="5400" dirty="0" smtClean="0"/>
          </a:p>
          <a:p>
            <a:pPr eaLnBrk="1" hangingPunct="1">
              <a:defRPr/>
            </a:pP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543800" cy="4343400"/>
          </a:xfrm>
        </p:spPr>
        <p:txBody>
          <a:bodyPr/>
          <a:lstStyle/>
          <a:p>
            <a:r>
              <a:rPr lang="en-US" dirty="0" smtClean="0"/>
              <a:t>IE Forecast Application</a:t>
            </a:r>
          </a:p>
          <a:p>
            <a:pPr lvl="1"/>
            <a:r>
              <a:rPr lang="en-US" dirty="0" smtClean="0"/>
              <a:t>Equation/data inputs</a:t>
            </a:r>
          </a:p>
          <a:p>
            <a:pPr lvl="1"/>
            <a:r>
              <a:rPr lang="en-US" dirty="0" smtClean="0"/>
              <a:t>Deeper look at its performance</a:t>
            </a:r>
          </a:p>
          <a:p>
            <a:pPr lvl="1"/>
            <a:r>
              <a:rPr lang="en-US" dirty="0" smtClean="0"/>
              <a:t>Potential improvements</a:t>
            </a:r>
          </a:p>
          <a:p>
            <a:pPr lvl="1"/>
            <a:r>
              <a:rPr lang="en-US" dirty="0" smtClean="0"/>
              <a:t>Forecasting MLC LES bands</a:t>
            </a:r>
          </a:p>
          <a:p>
            <a:r>
              <a:rPr lang="en-US" dirty="0" smtClean="0"/>
              <a:t>Visualization Techniques</a:t>
            </a:r>
          </a:p>
          <a:p>
            <a:pPr lvl="1"/>
            <a:r>
              <a:rPr lang="en-US" dirty="0" smtClean="0"/>
              <a:t>Possible adaptations for IE application and other forecast aids 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 Forecast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543800" cy="4343400"/>
          </a:xfrm>
        </p:spPr>
        <p:txBody>
          <a:bodyPr/>
          <a:lstStyle/>
          <a:p>
            <a:r>
              <a:rPr lang="en-US" dirty="0" smtClean="0"/>
              <a:t>Designed for output on NWS AWIPS workstations</a:t>
            </a:r>
          </a:p>
          <a:p>
            <a:r>
              <a:rPr lang="en-US" dirty="0" smtClean="0"/>
              <a:t>Equation incorporated the most highly correlated parameters to IE</a:t>
            </a:r>
          </a:p>
          <a:p>
            <a:pPr lvl="1"/>
            <a:r>
              <a:rPr lang="en-US" dirty="0" smtClean="0"/>
              <a:t>Mixed-layer wind speed</a:t>
            </a:r>
          </a:p>
          <a:p>
            <a:pPr lvl="1"/>
            <a:r>
              <a:rPr lang="en-US" dirty="0" smtClean="0"/>
              <a:t>850/700 mb lake-air differentials</a:t>
            </a:r>
          </a:p>
          <a:p>
            <a:pPr lvl="1"/>
            <a:r>
              <a:rPr lang="en-US" dirty="0" smtClean="0"/>
              <a:t>Capping inversion height</a:t>
            </a:r>
          </a:p>
          <a:p>
            <a:pPr lvl="1"/>
            <a:r>
              <a:rPr lang="en-US" dirty="0" smtClean="0"/>
              <a:t>Speed/directional shear</a:t>
            </a:r>
          </a:p>
          <a:p>
            <a:pPr lvl="1"/>
            <a:r>
              <a:rPr lang="en-US" dirty="0" smtClean="0"/>
              <a:t>MLC (yes/no)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Data Points</a:t>
            </a:r>
            <a:endParaRPr lang="en-US" dirty="0"/>
          </a:p>
        </p:txBody>
      </p:sp>
      <p:pic>
        <p:nvPicPr>
          <p:cNvPr id="4" name="Content Placeholder 3" descr="LES_inland_1kmshear_18z_Jan16_200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981200"/>
            <a:ext cx="6553200" cy="4648200"/>
          </a:xfrm>
        </p:spPr>
      </p:pic>
      <p:sp>
        <p:nvSpPr>
          <p:cNvPr id="7" name="Oval 6"/>
          <p:cNvSpPr/>
          <p:nvPr/>
        </p:nvSpPr>
        <p:spPr bwMode="auto">
          <a:xfrm>
            <a:off x="29718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386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8956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0386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0292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0480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0386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0292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43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7056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514600" y="3276600"/>
            <a:ext cx="3429000" cy="1905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4495800" y="2895600"/>
            <a:ext cx="762000" cy="685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029200" y="2286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Points in and near the LES band</a:t>
            </a:r>
            <a:endParaRPr lang="en-US" dirty="0"/>
          </a:p>
        </p:txBody>
      </p:sp>
      <p:cxnSp>
        <p:nvCxnSpPr>
          <p:cNvPr id="23" name="Straight Arrow Connector 22"/>
          <p:cNvCxnSpPr>
            <a:endCxn id="16" idx="4"/>
          </p:cNvCxnSpPr>
          <p:nvPr/>
        </p:nvCxnSpPr>
        <p:spPr bwMode="auto">
          <a:xfrm rot="5400000" flipH="1" flipV="1">
            <a:off x="2590006" y="5334000"/>
            <a:ext cx="457994" cy="7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5400000" flipH="1" flipV="1">
            <a:off x="6553200" y="4953000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286000" y="5486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BUF sounding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19800" y="5105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ALY sounding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55626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Application Example </a:t>
            </a:r>
            <a:endParaRPr lang="en-US" dirty="0"/>
          </a:p>
        </p:txBody>
      </p:sp>
      <p:pic>
        <p:nvPicPr>
          <p:cNvPr id="1026" name="Picture 2" descr="N:\Lake Effect Project\KVIE_Jan5.png"/>
          <p:cNvPicPr>
            <a:picLocks noChangeAspect="1" noChangeArrowheads="1"/>
          </p:cNvPicPr>
          <p:nvPr/>
        </p:nvPicPr>
        <p:blipFill>
          <a:blip r:embed="rId2" cstate="print"/>
          <a:srcRect r="3196" b="19444"/>
          <a:stretch>
            <a:fillRect/>
          </a:stretch>
        </p:blipFill>
        <p:spPr bwMode="auto">
          <a:xfrm>
            <a:off x="152399" y="1219200"/>
            <a:ext cx="8797159" cy="54864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228600" y="5410200"/>
            <a:ext cx="1905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543800" cy="4572000"/>
          </a:xfrm>
        </p:spPr>
        <p:txBody>
          <a:bodyPr/>
          <a:lstStyle/>
          <a:p>
            <a:r>
              <a:rPr lang="en-US" dirty="0" smtClean="0"/>
              <a:t>For LES events that impacted Central NY (WFO BGM), results were fairly similar to those from Eastern NY (WFO ALY)</a:t>
            </a:r>
          </a:p>
          <a:p>
            <a:pPr lvl="1"/>
            <a:r>
              <a:rPr lang="en-US" dirty="0" smtClean="0"/>
              <a:t>W flow events (250-280 wind vector)</a:t>
            </a:r>
          </a:p>
          <a:p>
            <a:pPr lvl="2"/>
            <a:r>
              <a:rPr lang="en-US" dirty="0" smtClean="0"/>
              <a:t>Mostly single-band cases</a:t>
            </a:r>
          </a:p>
          <a:p>
            <a:pPr lvl="3"/>
            <a:r>
              <a:rPr lang="en-US" dirty="0" smtClean="0"/>
              <a:t>Usually good IE estimates (within 10-20 miles)</a:t>
            </a:r>
          </a:p>
          <a:p>
            <a:pPr lvl="1"/>
            <a:r>
              <a:rPr lang="en-US" dirty="0" smtClean="0"/>
              <a:t>NW flow events (290-330 wind vector)</a:t>
            </a:r>
          </a:p>
          <a:p>
            <a:pPr lvl="2"/>
            <a:r>
              <a:rPr lang="en-US" dirty="0" smtClean="0"/>
              <a:t>Mostly multi-band cases</a:t>
            </a:r>
          </a:p>
          <a:p>
            <a:pPr lvl="3"/>
            <a:r>
              <a:rPr lang="en-US" dirty="0" smtClean="0"/>
              <a:t>Tendency for under-estimates, especially for more significant IE/MLC events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terms of the IE equation were most problematic?</a:t>
            </a:r>
          </a:p>
          <a:p>
            <a:pPr lvl="1"/>
            <a:r>
              <a:rPr lang="en-US" dirty="0" smtClean="0"/>
              <a:t>It would seem those dealing with moisture availability</a:t>
            </a:r>
          </a:p>
          <a:p>
            <a:pPr lvl="2"/>
            <a:r>
              <a:rPr lang="en-US" dirty="0" smtClean="0"/>
              <a:t>A simple Y/N for MLC likely not adequate</a:t>
            </a:r>
          </a:p>
          <a:p>
            <a:pPr lvl="2"/>
            <a:r>
              <a:rPr lang="en-US" dirty="0" smtClean="0"/>
              <a:t>Does capping inversion height (proxy for moisture depth) properly simulate true moisture supply?</a:t>
            </a:r>
          </a:p>
          <a:p>
            <a:pPr lvl="1"/>
            <a:r>
              <a:rPr lang="en-US" dirty="0" smtClean="0"/>
              <a:t>How do we improve?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“Effective Fetch”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concept was designed to better represent moisture contributions from upstream lakes </a:t>
            </a:r>
          </a:p>
          <a:p>
            <a:pPr lvl="1"/>
            <a:r>
              <a:rPr lang="en-US" dirty="0" smtClean="0"/>
              <a:t>Tries to simulate the additive effects of long fetch distances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from 7 Dec 2010 in WFO CTP’s Area</a:t>
            </a:r>
            <a:endParaRPr lang="en-US" dirty="0"/>
          </a:p>
        </p:txBody>
      </p:sp>
      <p:pic>
        <p:nvPicPr>
          <p:cNvPr id="4" name="Picture 2" descr="C:\Documents and Settings\jason.krekeler\My Documents\screenshots\sat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570" t="8954" b="1710"/>
          <a:stretch>
            <a:fillRect/>
          </a:stretch>
        </p:blipFill>
        <p:spPr bwMode="auto">
          <a:xfrm>
            <a:off x="1143000" y="1981200"/>
            <a:ext cx="4967519" cy="46482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 bwMode="auto">
          <a:xfrm rot="16200000" flipH="1">
            <a:off x="2552700" y="2933700"/>
            <a:ext cx="457200" cy="228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6200000" flipH="1">
            <a:off x="3048000" y="3581400"/>
            <a:ext cx="685800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6200000" flipH="1">
            <a:off x="4114800" y="4648200"/>
            <a:ext cx="152400" cy="15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248400" y="1981200"/>
            <a:ext cx="2743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Cumulative fetch distances across Lakes Superior, Huron, and Erie, in this case (over 300 nmi)</a:t>
            </a:r>
          </a:p>
          <a:p>
            <a:r>
              <a:rPr lang="en-US" dirty="0" smtClean="0"/>
              <a:t>* Satellite imagery normally the best way to determine MLC bands in real-time   </a:t>
            </a:r>
          </a:p>
          <a:p>
            <a:pPr>
              <a:buFontTx/>
              <a:buChar char="-"/>
            </a:pPr>
            <a:r>
              <a:rPr lang="en-US" dirty="0" smtClean="0"/>
              <a:t> Likelihood of radar                                                  sampling issues</a:t>
            </a:r>
          </a:p>
          <a:p>
            <a:r>
              <a:rPr lang="en-US" dirty="0" smtClean="0"/>
              <a:t>* Changing the MLC term significantly improved IE estimates in this case (original estimates only about 50% of actual IE)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3770</TotalTime>
  <Words>608</Words>
  <Application>Microsoft Office PowerPoint</Application>
  <PresentationFormat>On-screen Show (4:3)</PresentationFormat>
  <Paragraphs>102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Shimmer</vt:lpstr>
      <vt:lpstr>The Inland Extent of Lake-Effect Snow (LES) Bands Project:  What’s Next ?  </vt:lpstr>
      <vt:lpstr>Outline</vt:lpstr>
      <vt:lpstr>IE Forecast Application</vt:lpstr>
      <vt:lpstr>Example of Data Points</vt:lpstr>
      <vt:lpstr>Application Example </vt:lpstr>
      <vt:lpstr>Application Results</vt:lpstr>
      <vt:lpstr>A Closer Look</vt:lpstr>
      <vt:lpstr>“Effective Fetch”</vt:lpstr>
      <vt:lpstr>Example from 7 Dec 2010 in WFO CTP’s Area</vt:lpstr>
      <vt:lpstr>Example from 6-7 Dec 2010 in WFO BGM’s Area</vt:lpstr>
      <vt:lpstr>Visible Satellite Image</vt:lpstr>
      <vt:lpstr>Total Moisture Depth vs. Height of Cap </vt:lpstr>
      <vt:lpstr>Anticipating MLC </vt:lpstr>
      <vt:lpstr>Trajectory Analyses</vt:lpstr>
      <vt:lpstr>Using Synoptic Analogs/Composite Plots</vt:lpstr>
      <vt:lpstr>The Future</vt:lpstr>
      <vt:lpstr>Possible BUFKIT Enhancement?</vt:lpstr>
      <vt:lpstr>Other Present/Future Work </vt:lpstr>
      <vt:lpstr>Questions?</vt:lpstr>
    </vt:vector>
  </TitlesOfParts>
  <Company>NWS WFO Binghamton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Inland Extent of Lake-Effect Snow Bands in Eastern and Central New York</dc:title>
  <dc:creator>NoSun</dc:creator>
  <cp:lastModifiedBy>michael.jurewicz</cp:lastModifiedBy>
  <cp:revision>216</cp:revision>
  <dcterms:created xsi:type="dcterms:W3CDTF">2008-09-20T13:40:01Z</dcterms:created>
  <dcterms:modified xsi:type="dcterms:W3CDTF">2011-03-18T18:38:37Z</dcterms:modified>
</cp:coreProperties>
</file>