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83" r:id="rId4"/>
    <p:sldId id="281" r:id="rId5"/>
    <p:sldId id="265" r:id="rId6"/>
    <p:sldId id="258" r:id="rId7"/>
    <p:sldId id="262" r:id="rId8"/>
    <p:sldId id="263" r:id="rId9"/>
    <p:sldId id="266" r:id="rId10"/>
    <p:sldId id="282" r:id="rId11"/>
    <p:sldId id="284" r:id="rId12"/>
    <p:sldId id="292" r:id="rId13"/>
    <p:sldId id="285" r:id="rId14"/>
    <p:sldId id="271" r:id="rId15"/>
    <p:sldId id="286" r:id="rId16"/>
    <p:sldId id="297" r:id="rId17"/>
    <p:sldId id="298" r:id="rId18"/>
    <p:sldId id="287" r:id="rId19"/>
    <p:sldId id="289" r:id="rId20"/>
    <p:sldId id="273" r:id="rId21"/>
    <p:sldId id="299" r:id="rId22"/>
    <p:sldId id="300" r:id="rId23"/>
    <p:sldId id="301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7557" autoAdjust="0"/>
    <p:restoredTop sz="97342" autoAdjust="0"/>
  </p:normalViewPr>
  <p:slideViewPr>
    <p:cSldViewPr snapToObjects="1">
      <p:cViewPr>
        <p:scale>
          <a:sx n="100" d="100"/>
          <a:sy n="100" d="100"/>
        </p:scale>
        <p:origin x="144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C15FD-3242-8D47-B29B-BFFA0F8C46A4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D640E-DAD3-7D49-8165-8B688217D7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water resources</a:t>
            </a:r>
            <a:r>
              <a:rPr lang="en-US" baseline="0" dirty="0" smtClean="0"/>
              <a:t> in the GSL basin come from precipitation and related runoff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640E-DAD3-7D49-8165-8B688217D7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Initially there were 69 coop stations and 36 SNOTEL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640E-DAD3-7D49-8165-8B688217D7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proposed by J.L.H. </a:t>
            </a:r>
            <a:r>
              <a:rPr lang="en-US" dirty="0" err="1" smtClean="0"/>
              <a:t>Paulhus</a:t>
            </a:r>
            <a:r>
              <a:rPr lang="en-US" dirty="0" smtClean="0"/>
              <a:t> and M.A.</a:t>
            </a:r>
            <a:r>
              <a:rPr lang="en-US" baseline="0" dirty="0" smtClean="0"/>
              <a:t> Kohler in 1952</a:t>
            </a:r>
          </a:p>
          <a:p>
            <a:r>
              <a:rPr lang="en-US" baseline="0" dirty="0" smtClean="0"/>
              <a:t>Weights are then calculated as a fraction and used in an estimation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640E-DAD3-7D49-8165-8B688217D7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Lake-effect storms formed over the Great Salt Lake can last</a:t>
            </a:r>
            <a:r>
              <a:rPr lang="en-US" baseline="0" dirty="0" smtClean="0"/>
              <a:t> </a:t>
            </a:r>
            <a:r>
              <a:rPr lang="en-US" dirty="0" smtClean="0"/>
              <a:t>anywhere from an hour to a couple of days.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640E-DAD3-7D49-8165-8B688217D7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417B3C1-C77C-794F-B684-205FFFD2A6B2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A61462D1-79AA-DD40-AC16-AB8CA855C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437716"/>
            <a:ext cx="5458968" cy="1048684"/>
          </a:xfrm>
        </p:spPr>
        <p:txBody>
          <a:bodyPr>
            <a:noAutofit/>
          </a:bodyPr>
          <a:lstStyle/>
          <a:p>
            <a:r>
              <a:rPr lang="en-US" sz="2800" dirty="0" smtClean="0"/>
              <a:t>Quantifying lake-effect precipitation in the Great Salt Lake Basin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410200"/>
            <a:ext cx="5458968" cy="1002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Kristen Yeager</a:t>
            </a:r>
          </a:p>
          <a:p>
            <a:r>
              <a:rPr lang="en-US" dirty="0" smtClean="0"/>
              <a:t>University of Utah</a:t>
            </a:r>
          </a:p>
          <a:p>
            <a:r>
              <a:rPr lang="en-US" dirty="0" smtClean="0"/>
              <a:t>Department of Atmospheric Sciences</a:t>
            </a:r>
          </a:p>
          <a:p>
            <a:r>
              <a:rPr lang="en-US" dirty="0" smtClean="0"/>
              <a:t>Salt Lake City, Utah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3400"/>
            <a:ext cx="4836135" cy="323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3429000"/>
            <a:ext cx="3007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http://</a:t>
            </a:r>
            <a:r>
              <a:rPr lang="en-US" sz="1200" b="1" dirty="0" err="1" smtClean="0"/>
              <a:t>epod</a:t>
            </a:r>
            <a:r>
              <a:rPr lang="en-US" sz="1200" b="1" dirty="0" err="1" smtClean="0"/>
              <a:t>.usra.edu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51560"/>
          </a:xfrm>
        </p:spPr>
        <p:txBody>
          <a:bodyPr/>
          <a:lstStyle/>
          <a:p>
            <a:r>
              <a:rPr lang="en-US" dirty="0" smtClean="0"/>
              <a:t>Methods—</a:t>
            </a:r>
            <a:r>
              <a:rPr lang="en-US" sz="3200" dirty="0" smtClean="0"/>
              <a:t>Radar Disaggregation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2920" y="1051560"/>
            <a:ext cx="8183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Hourly precipitation observations are needed to quantify</a:t>
            </a:r>
          </a:p>
          <a:p>
            <a:r>
              <a:rPr lang="en-US" dirty="0" smtClean="0"/>
              <a:t>lake-effect precipitation.</a:t>
            </a:r>
            <a:endParaRPr lang="en-US" i="1" dirty="0" smtClean="0"/>
          </a:p>
          <a:p>
            <a:pPr>
              <a:buFont typeface="Arial"/>
              <a:buChar char="•"/>
            </a:pPr>
            <a:endParaRPr lang="en-US" i="1" dirty="0" smtClean="0"/>
          </a:p>
          <a:p>
            <a:pPr>
              <a:buFont typeface="Arial"/>
              <a:buChar char="•"/>
            </a:pPr>
            <a:r>
              <a:rPr lang="en-US" dirty="0" smtClean="0"/>
              <a:t> Gauge observations more reliable then radar-derived precipitation, but gauges are sparsely located and don’t record on an hourly time step.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Radar coverage is both spatially and temporally continuous.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Radar data is used to disaggregate the 24-hr precipitation observations into hourly observations.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Based on a 2010 article in the </a:t>
            </a:r>
            <a:r>
              <a:rPr lang="en-US" i="1" dirty="0" smtClean="0"/>
              <a:t>International Journal of Climatology </a:t>
            </a:r>
            <a:r>
              <a:rPr lang="en-US" dirty="0" smtClean="0"/>
              <a:t>by Marc </a:t>
            </a:r>
            <a:r>
              <a:rPr lang="en-US" dirty="0" err="1" smtClean="0"/>
              <a:t>Wüest</a:t>
            </a:r>
            <a:r>
              <a:rPr lang="en-US" dirty="0" smtClean="0"/>
              <a:t> and </a:t>
            </a:r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Frei</a:t>
            </a:r>
            <a:r>
              <a:rPr lang="en-US" i="1" dirty="0" smtClean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867400"/>
            <a:ext cx="2849880" cy="762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67640"/>
            <a:ext cx="8183880" cy="1051560"/>
          </a:xfrm>
        </p:spPr>
        <p:txBody>
          <a:bodyPr/>
          <a:lstStyle/>
          <a:p>
            <a:r>
              <a:rPr lang="en-US" dirty="0" smtClean="0"/>
              <a:t>Methods—</a:t>
            </a:r>
            <a:r>
              <a:rPr lang="en-US" sz="3200" dirty="0" smtClean="0"/>
              <a:t>Radar Disaggregation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" y="1447800"/>
            <a:ext cx="8183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Radar reflectivity averaged over each hour of 24-hour </a:t>
            </a:r>
          </a:p>
          <a:p>
            <a:r>
              <a:rPr lang="en-US" dirty="0" smtClean="0"/>
              <a:t>observation period.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Z-”S” algorithm of </a:t>
            </a:r>
            <a:r>
              <a:rPr lang="en-US" b="1" dirty="0" smtClean="0"/>
              <a:t>Z=75S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applied to estimate precipitation rate and amount for each hour. This algorithm is recommended for use during cool season snow events west of the continental divide (</a:t>
            </a:r>
            <a:r>
              <a:rPr lang="en-US" dirty="0" err="1" smtClean="0"/>
              <a:t>Vasiloff</a:t>
            </a:r>
            <a:r>
              <a:rPr lang="en-US" dirty="0" smtClean="0"/>
              <a:t> 2001).</a:t>
            </a:r>
          </a:p>
          <a:p>
            <a:pPr lvl="1"/>
            <a:r>
              <a:rPr lang="en-US" dirty="0" smtClean="0"/>
              <a:t>	</a:t>
            </a:r>
          </a:p>
          <a:p>
            <a:pPr>
              <a:buFont typeface="Arial"/>
              <a:buChar char="•"/>
            </a:pPr>
            <a:r>
              <a:rPr lang="en-US" dirty="0" smtClean="0"/>
              <a:t> Hourly radar estimates taken as a percent of the daily radar estimate to construct a daily distribution of precipitation.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Radar-derived distribution multiplied by 24-hour gauge observation to determine hourly amounts</a:t>
            </a:r>
          </a:p>
          <a:p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04800" y="5867400"/>
            <a:ext cx="2849880" cy="762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" y="1447800"/>
            <a:ext cx="8866278" cy="31371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168275"/>
            <a:ext cx="8183562" cy="1050925"/>
          </a:xfrm>
        </p:spPr>
        <p:txBody>
          <a:bodyPr/>
          <a:lstStyle/>
          <a:p>
            <a:r>
              <a:rPr lang="en-US" dirty="0" smtClean="0"/>
              <a:t>Methods—</a:t>
            </a:r>
            <a:r>
              <a:rPr lang="en-US" sz="3200" dirty="0" smtClean="0"/>
              <a:t>Radar Disaggregation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" y="4876800"/>
            <a:ext cx="805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Radar determines distribution of precipitation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24-hour gauge recording remains true 24-hour precipitation amount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599" y="1543244"/>
            <a:ext cx="4381121" cy="2891724"/>
            <a:chOff x="228599" y="1543244"/>
            <a:chExt cx="4381121" cy="2891724"/>
          </a:xfrm>
        </p:grpSpPr>
        <p:pic>
          <p:nvPicPr>
            <p:cNvPr id="10" name="Picture 9" descr="glomw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543244"/>
              <a:ext cx="4248634" cy="28917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33600" y="4152900"/>
              <a:ext cx="1041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Hour (UTC)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3987800"/>
              <a:ext cx="39497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1  2   3   4   5   6   7  8   9  10 11 12 13 14 15 16 17 18 19 20 21 22 23 00</a:t>
              </a:r>
              <a:endParaRPr lang="en-US" sz="9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852101" y="2860932"/>
              <a:ext cx="2438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Percent of Daily Precipitation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8338" y="1565275"/>
              <a:ext cx="36619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Radar-Derived Precipitation Distribution</a:t>
              </a:r>
              <a:endParaRPr lang="en-US" sz="1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77234" y="3973984"/>
              <a:ext cx="132486" cy="3696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9720" y="1524000"/>
            <a:ext cx="4408958" cy="2922789"/>
            <a:chOff x="4609720" y="1524000"/>
            <a:chExt cx="4408958" cy="2922789"/>
          </a:xfrm>
        </p:grpSpPr>
        <p:pic>
          <p:nvPicPr>
            <p:cNvPr id="9" name="Picture 8" descr="glomw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9720" y="1524000"/>
              <a:ext cx="4294276" cy="292278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30496" y="3973984"/>
              <a:ext cx="39497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1  2   3   4   5   6   7  8   9  10 11 12 13 14 15 16 17 18 19 20 21 22 23 00</a:t>
              </a:r>
              <a:endParaRPr lang="en-US" sz="9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0" y="4166800"/>
              <a:ext cx="1041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Hour (UTC)</a:t>
              </a:r>
              <a:endParaRPr lang="en-US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541720" y="2985908"/>
              <a:ext cx="2438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Precipitation (inches)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01018" y="1534180"/>
              <a:ext cx="366198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Disaggregated Precipitation Amount</a:t>
              </a:r>
            </a:p>
            <a:p>
              <a:pPr algn="ctr"/>
              <a:r>
                <a:rPr lang="en-US" sz="1200" b="1" dirty="0" smtClean="0"/>
                <a:t>(24-hr. observation = 1.20 in.)</a:t>
              </a:r>
              <a:endParaRPr lang="en-US" sz="12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86192" y="3874408"/>
              <a:ext cx="132486" cy="3696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314775"/>
            <a:ext cx="5476141" cy="52384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dirty="0" smtClean="0"/>
              <a:t>Methods—</a:t>
            </a:r>
            <a:r>
              <a:rPr lang="en-US" sz="3200" dirty="0" smtClean="0"/>
              <a:t>KMTX Radar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10780" y="1568568"/>
            <a:ext cx="4953000" cy="4718794"/>
            <a:chOff x="1910780" y="1568568"/>
            <a:chExt cx="4953000" cy="4718794"/>
          </a:xfrm>
        </p:grpSpPr>
        <p:pic>
          <p:nvPicPr>
            <p:cNvPr id="3" name="Picture 2" descr="hor_bbmap_stnoverlay.png"/>
            <p:cNvPicPr>
              <a:picLocks noChangeAspect="1"/>
            </p:cNvPicPr>
            <p:nvPr/>
          </p:nvPicPr>
          <p:blipFill>
            <a:blip r:embed="rId2"/>
            <a:srcRect l="27500" r="18333" b="8734"/>
            <a:stretch>
              <a:fillRect/>
            </a:stretch>
          </p:blipFill>
          <p:spPr>
            <a:xfrm>
              <a:off x="1910780" y="1568568"/>
              <a:ext cx="4953000" cy="471879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96000" y="2438400"/>
              <a:ext cx="7677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Full blockage</a:t>
              </a:r>
              <a:endParaRPr lang="en-US" sz="9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0" y="3886200"/>
              <a:ext cx="7677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Partial blockage</a:t>
              </a:r>
              <a:endParaRPr lang="en-US" sz="9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0" y="5257800"/>
              <a:ext cx="7677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No blockage</a:t>
              </a:r>
              <a:endParaRPr lang="en-US" sz="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30668" y="2438400"/>
            <a:ext cx="4402068" cy="4191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438400"/>
            <a:ext cx="4402068" cy="4191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51560"/>
          </a:xfrm>
        </p:spPr>
        <p:txBody>
          <a:bodyPr/>
          <a:lstStyle/>
          <a:p>
            <a:r>
              <a:rPr lang="en-US" dirty="0" smtClean="0"/>
              <a:t>Methods—</a:t>
            </a:r>
            <a:r>
              <a:rPr lang="en-US" sz="3200" dirty="0" smtClean="0"/>
              <a:t>Verification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" y="1143000"/>
            <a:ext cx="8183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Two sites had reliable hourly observations going back to 1997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KSLC—Salt Lake City International Airport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CLN—Alta Collins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68690" y="2769915"/>
            <a:ext cx="4095348" cy="3515619"/>
            <a:chOff x="4668690" y="2769915"/>
            <a:chExt cx="4095348" cy="3515619"/>
          </a:xfrm>
        </p:grpSpPr>
        <p:grpSp>
          <p:nvGrpSpPr>
            <p:cNvPr id="13" name="Group 12"/>
            <p:cNvGrpSpPr/>
            <p:nvPr/>
          </p:nvGrpSpPr>
          <p:grpSpPr>
            <a:xfrm>
              <a:off x="4707906" y="2769915"/>
              <a:ext cx="4056132" cy="3515619"/>
              <a:chOff x="4707906" y="2769915"/>
              <a:chExt cx="4056132" cy="3515619"/>
            </a:xfrm>
          </p:grpSpPr>
          <p:pic>
            <p:nvPicPr>
              <p:cNvPr id="7" name="Picture 6" descr="cln_crssctn.png"/>
              <p:cNvPicPr>
                <a:picLocks noChangeAspect="1"/>
              </p:cNvPicPr>
              <p:nvPr/>
            </p:nvPicPr>
            <p:blipFill>
              <a:blip r:embed="rId2"/>
              <a:srcRect l="7035" r="7035"/>
              <a:stretch>
                <a:fillRect/>
              </a:stretch>
            </p:blipFill>
            <p:spPr>
              <a:xfrm>
                <a:off x="4707906" y="2769915"/>
                <a:ext cx="4056132" cy="3515619"/>
              </a:xfrm>
              <a:prstGeom prst="rect">
                <a:avLst/>
              </a:prstGeom>
            </p:spPr>
          </p:pic>
          <p:pic>
            <p:nvPicPr>
              <p:cNvPr id="9" name="Picture 8" descr="cln_crssctn_map.png"/>
              <p:cNvPicPr>
                <a:picLocks noChangeAspect="1"/>
              </p:cNvPicPr>
              <p:nvPr/>
            </p:nvPicPr>
            <p:blipFill>
              <a:blip r:embed="rId3"/>
              <a:srcRect l="28517" t="24981" r="33400" b="15912"/>
              <a:stretch>
                <a:fillRect/>
              </a:stretch>
            </p:blipFill>
            <p:spPr>
              <a:xfrm>
                <a:off x="5144658" y="3183630"/>
                <a:ext cx="1540885" cy="178121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029200" y="2769915"/>
              <a:ext cx="354214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Vertical Cross Section of KMTX 0.5° Radar Tilt for CLN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193556" y="4437534"/>
              <a:ext cx="11811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Height MSL (km)</a:t>
              </a:r>
              <a:endParaRPr lang="en-US" sz="9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0" y="6017568"/>
              <a:ext cx="15240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Horizontal Range (km)</a:t>
              </a:r>
              <a:endParaRPr lang="en-US" sz="9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78400" y="5928668"/>
              <a:ext cx="3175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0</a:t>
              </a:r>
              <a:endParaRPr lang="en-US" sz="9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79242" y="5905500"/>
              <a:ext cx="4329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100</a:t>
              </a:r>
              <a:endParaRPr lang="en-US" sz="9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2769915"/>
            <a:ext cx="3996888" cy="3515619"/>
            <a:chOff x="381000" y="2769915"/>
            <a:chExt cx="3996888" cy="3515619"/>
          </a:xfrm>
        </p:grpSpPr>
        <p:grpSp>
          <p:nvGrpSpPr>
            <p:cNvPr id="12" name="Group 11"/>
            <p:cNvGrpSpPr/>
            <p:nvPr/>
          </p:nvGrpSpPr>
          <p:grpSpPr>
            <a:xfrm>
              <a:off x="486425" y="2769915"/>
              <a:ext cx="3891463" cy="3515619"/>
              <a:chOff x="486425" y="2769915"/>
              <a:chExt cx="3891463" cy="3515619"/>
            </a:xfrm>
          </p:grpSpPr>
          <p:pic>
            <p:nvPicPr>
              <p:cNvPr id="6" name="Picture 5" descr="slc_crssctn.png"/>
              <p:cNvPicPr>
                <a:picLocks noChangeAspect="1"/>
              </p:cNvPicPr>
              <p:nvPr/>
            </p:nvPicPr>
            <p:blipFill>
              <a:blip r:embed="rId4"/>
              <a:srcRect l="8373" r="7896"/>
              <a:stretch>
                <a:fillRect/>
              </a:stretch>
            </p:blipFill>
            <p:spPr>
              <a:xfrm>
                <a:off x="486425" y="2769915"/>
                <a:ext cx="3891463" cy="3515619"/>
              </a:xfrm>
              <a:prstGeom prst="rect">
                <a:avLst/>
              </a:prstGeom>
            </p:spPr>
          </p:pic>
          <p:pic>
            <p:nvPicPr>
              <p:cNvPr id="8" name="Picture 7" descr="slc_crssctn_map.png"/>
              <p:cNvPicPr>
                <a:picLocks noChangeAspect="1"/>
              </p:cNvPicPr>
              <p:nvPr/>
            </p:nvPicPr>
            <p:blipFill>
              <a:blip r:embed="rId5"/>
              <a:srcRect l="27996" t="25697" r="32677" b="15395"/>
              <a:stretch>
                <a:fillRect/>
              </a:stretch>
            </p:blipFill>
            <p:spPr>
              <a:xfrm>
                <a:off x="838200" y="3172059"/>
                <a:ext cx="1571792" cy="1780941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749300" y="2801779"/>
              <a:ext cx="3505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Vertical Cross Section of KMTX 0.5° Radar Tilt for KSLC</a:t>
              </a:r>
              <a:endParaRPr 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94134" y="4475634"/>
              <a:ext cx="11811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Height MSL (km)</a:t>
              </a:r>
              <a:endParaRPr lang="en-US" sz="9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019800"/>
              <a:ext cx="15240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Horizontal Range (km)</a:t>
              </a:r>
              <a:endParaRPr lang="en-US" sz="9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" y="5930900"/>
              <a:ext cx="3175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0</a:t>
              </a:r>
              <a:endParaRPr lang="en-US" sz="9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00500" y="5929784"/>
              <a:ext cx="3175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67</a:t>
              </a:r>
              <a:endParaRPr lang="en-US" sz="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7464" y="1295400"/>
            <a:ext cx="8804136" cy="5334000"/>
            <a:chOff x="228600" y="2438400"/>
            <a:chExt cx="8804136" cy="4191000"/>
          </a:xfrm>
        </p:grpSpPr>
        <p:sp>
          <p:nvSpPr>
            <p:cNvPr id="11" name="Rectangle 10"/>
            <p:cNvSpPr/>
            <p:nvPr/>
          </p:nvSpPr>
          <p:spPr>
            <a:xfrm>
              <a:off x="4630668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0"/>
            <a:ext cx="8183562" cy="1050925"/>
          </a:xfrm>
        </p:spPr>
        <p:txBody>
          <a:bodyPr/>
          <a:lstStyle/>
          <a:p>
            <a:r>
              <a:rPr lang="en-US" dirty="0" smtClean="0"/>
              <a:t>Methods—</a:t>
            </a:r>
            <a:r>
              <a:rPr lang="en-US" sz="3200" dirty="0" smtClean="0"/>
              <a:t>Verification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1438667"/>
            <a:ext cx="4492631" cy="2447533"/>
            <a:chOff x="874327" y="2075185"/>
            <a:chExt cx="4671749" cy="2663964"/>
          </a:xfrm>
        </p:grpSpPr>
        <p:pic>
          <p:nvPicPr>
            <p:cNvPr id="13" name="Picture 12" descr="kslc_radarbias.png"/>
            <p:cNvPicPr>
              <a:picLocks noChangeAspect="1"/>
            </p:cNvPicPr>
            <p:nvPr/>
          </p:nvPicPr>
          <p:blipFill>
            <a:blip r:embed="rId2"/>
            <a:srcRect l="9562" t="2028" r="52500" b="45996"/>
            <a:stretch>
              <a:fillRect/>
            </a:stretch>
          </p:blipFill>
          <p:spPr>
            <a:xfrm>
              <a:off x="874327" y="2075185"/>
              <a:ext cx="4671749" cy="26639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35048" y="2846849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in.</a:t>
              </a:r>
              <a:endParaRPr lang="en-US" sz="1000" dirty="0">
                <a:latin typeface="Helvetica"/>
                <a:cs typeface="Helvetic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6800" y="2087885"/>
              <a:ext cx="669276" cy="454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44882" y="2143884"/>
              <a:ext cx="40220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Helvetica"/>
                  <a:cs typeface="Helvetica"/>
                </a:rPr>
                <a:t>Radar Bias for Salt Lake City International Airport</a:t>
              </a:r>
            </a:p>
            <a:p>
              <a:pPr algn="ctr"/>
              <a:r>
                <a:rPr lang="en-US" sz="1200" b="1" dirty="0" smtClean="0">
                  <a:latin typeface="Helvetica"/>
                  <a:cs typeface="Helvetica"/>
                </a:rPr>
                <a:t>During Lake-Effect Events</a:t>
              </a:r>
              <a:endParaRPr lang="en-US" sz="1200" b="1" dirty="0">
                <a:latin typeface="Helvetica"/>
                <a:cs typeface="Helvetica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43400" y="3962400"/>
            <a:ext cx="4492631" cy="2505527"/>
            <a:chOff x="4498969" y="4123873"/>
            <a:chExt cx="4492631" cy="2505527"/>
          </a:xfrm>
        </p:grpSpPr>
        <p:pic>
          <p:nvPicPr>
            <p:cNvPr id="19" name="Picture 18" descr="cln_radarbias.png"/>
            <p:cNvPicPr>
              <a:picLocks noChangeAspect="1"/>
            </p:cNvPicPr>
            <p:nvPr/>
          </p:nvPicPr>
          <p:blipFill>
            <a:blip r:embed="rId3"/>
            <a:srcRect l="9560" t="1182" r="52198" b="47168"/>
            <a:stretch>
              <a:fillRect/>
            </a:stretch>
          </p:blipFill>
          <p:spPr>
            <a:xfrm>
              <a:off x="4498969" y="4123873"/>
              <a:ext cx="4492631" cy="250552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305800" y="4140368"/>
              <a:ext cx="685800" cy="43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147790"/>
              <a:ext cx="3352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Helvetica"/>
                  <a:cs typeface="Helvetica"/>
                </a:rPr>
                <a:t>Radar Bias for Alta Collins</a:t>
              </a:r>
            </a:p>
            <a:p>
              <a:pPr algn="ctr"/>
              <a:r>
                <a:rPr lang="en-US" sz="1200" b="1" dirty="0" smtClean="0">
                  <a:latin typeface="Helvetica"/>
                  <a:cs typeface="Helvetica"/>
                </a:rPr>
                <a:t>During Lake-Effect Events</a:t>
              </a:r>
              <a:endParaRPr lang="en-US" sz="1200" b="1" dirty="0">
                <a:latin typeface="Helvetica"/>
                <a:cs typeface="Helvetic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30024" y="4777830"/>
              <a:ext cx="366392" cy="22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in.</a:t>
              </a:r>
              <a:endParaRPr lang="en-US" sz="1000" dirty="0"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48387" y="1295400"/>
            <a:ext cx="8897921" cy="5464908"/>
            <a:chOff x="228600" y="2438400"/>
            <a:chExt cx="8804136" cy="4191000"/>
          </a:xfrm>
        </p:grpSpPr>
        <p:sp>
          <p:nvSpPr>
            <p:cNvPr id="11" name="Rectangle 10"/>
            <p:cNvSpPr/>
            <p:nvPr/>
          </p:nvSpPr>
          <p:spPr>
            <a:xfrm>
              <a:off x="4630668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0"/>
            <a:ext cx="8183562" cy="1050925"/>
          </a:xfrm>
        </p:spPr>
        <p:txBody>
          <a:bodyPr/>
          <a:lstStyle/>
          <a:p>
            <a:r>
              <a:rPr lang="en-US" dirty="0" smtClean="0"/>
              <a:t>Methods—</a:t>
            </a:r>
            <a:r>
              <a:rPr lang="en-US" sz="3200" dirty="0" smtClean="0"/>
              <a:t>Verification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 descr="GLOMW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6" y="1363947"/>
            <a:ext cx="4856929" cy="3305745"/>
          </a:xfrm>
          <a:prstGeom prst="rect">
            <a:avLst/>
          </a:prstGeom>
        </p:spPr>
      </p:pic>
      <p:pic>
        <p:nvPicPr>
          <p:cNvPr id="18" name="Picture 17" descr="GLOMW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113" y="3360616"/>
            <a:ext cx="4859315" cy="330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48387" y="1295400"/>
            <a:ext cx="8897921" cy="5464908"/>
            <a:chOff x="228600" y="2438400"/>
            <a:chExt cx="8804136" cy="4191000"/>
          </a:xfrm>
        </p:grpSpPr>
        <p:sp>
          <p:nvSpPr>
            <p:cNvPr id="11" name="Rectangle 10"/>
            <p:cNvSpPr/>
            <p:nvPr/>
          </p:nvSpPr>
          <p:spPr>
            <a:xfrm>
              <a:off x="4630668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0"/>
            <a:ext cx="8183562" cy="1050925"/>
          </a:xfrm>
        </p:spPr>
        <p:txBody>
          <a:bodyPr/>
          <a:lstStyle/>
          <a:p>
            <a:r>
              <a:rPr lang="en-US" dirty="0" smtClean="0"/>
              <a:t>Methods—</a:t>
            </a:r>
            <a:r>
              <a:rPr lang="en-US" sz="3200" dirty="0" smtClean="0"/>
              <a:t>Verification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8646" y="1344248"/>
            <a:ext cx="4626431" cy="3192756"/>
            <a:chOff x="238646" y="1344248"/>
            <a:chExt cx="4626431" cy="3192756"/>
          </a:xfrm>
        </p:grpSpPr>
        <p:pic>
          <p:nvPicPr>
            <p:cNvPr id="8" name="Picture 7" descr="GLOMW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646" y="1344248"/>
              <a:ext cx="4626431" cy="31927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9900" y="4114800"/>
              <a:ext cx="5207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 smtClean="0"/>
                <a:t>97-98</a:t>
              </a:r>
              <a:endParaRPr lang="en-US" sz="9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0" y="4114800"/>
              <a:ext cx="5207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08-09</a:t>
              </a:r>
              <a:endParaRPr lang="en-US" sz="9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7200" y="3477846"/>
            <a:ext cx="4687076" cy="3190139"/>
            <a:chOff x="4267200" y="3477846"/>
            <a:chExt cx="4687076" cy="3190139"/>
          </a:xfrm>
        </p:grpSpPr>
        <p:pic>
          <p:nvPicPr>
            <p:cNvPr id="9" name="Picture 8" descr="GLOMW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3477846"/>
              <a:ext cx="4687076" cy="319013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708900" y="6246168"/>
              <a:ext cx="5207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08-09</a:t>
              </a:r>
              <a:endParaRPr lang="en-US" sz="9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08500" y="6246168"/>
              <a:ext cx="5207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 smtClean="0"/>
                <a:t>98-99</a:t>
              </a:r>
              <a:endParaRPr lang="en-US" sz="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87464" y="1295400"/>
            <a:ext cx="8804136" cy="5334000"/>
            <a:chOff x="228600" y="2438400"/>
            <a:chExt cx="8804136" cy="4191000"/>
          </a:xfrm>
        </p:grpSpPr>
        <p:sp>
          <p:nvSpPr>
            <p:cNvPr id="11" name="Rectangle 10"/>
            <p:cNvSpPr/>
            <p:nvPr/>
          </p:nvSpPr>
          <p:spPr>
            <a:xfrm>
              <a:off x="4630668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0"/>
            <a:ext cx="8183562" cy="1050925"/>
          </a:xfrm>
        </p:spPr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04800" y="1371600"/>
            <a:ext cx="4486635" cy="2924095"/>
            <a:chOff x="304800" y="1371600"/>
            <a:chExt cx="4486635" cy="2924095"/>
          </a:xfrm>
        </p:grpSpPr>
        <p:grpSp>
          <p:nvGrpSpPr>
            <p:cNvPr id="46" name="Group 45"/>
            <p:cNvGrpSpPr/>
            <p:nvPr/>
          </p:nvGrpSpPr>
          <p:grpSpPr>
            <a:xfrm>
              <a:off x="304800" y="1371600"/>
              <a:ext cx="4486635" cy="2924095"/>
              <a:chOff x="257534" y="4002843"/>
              <a:chExt cx="4085866" cy="2550357"/>
            </a:xfrm>
          </p:grpSpPr>
          <p:pic>
            <p:nvPicPr>
              <p:cNvPr id="23" name="Picture 22" descr="bar_le_dis_bymon_slc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7534" y="4002843"/>
                <a:ext cx="4085866" cy="2550357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882650" y="5683250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2.00%</a:t>
                </a:r>
                <a:endParaRPr lang="en-US" sz="8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22412" y="5310716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7.70%</a:t>
                </a:r>
                <a:endParaRPr lang="en-US" sz="8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823243" y="5411860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5.96%</a:t>
                </a:r>
                <a:endParaRPr lang="en-US" sz="8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135981" y="5443838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1.19%</a:t>
                </a:r>
                <a:endParaRPr lang="en-US" sz="8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193800" y="5010150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5.13%</a:t>
                </a:r>
                <a:endParaRPr lang="en-US" sz="8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99631" y="5448756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1.22%</a:t>
                </a:r>
                <a:endParaRPr lang="en-US" sz="8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92450" y="4813756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3.26%</a:t>
                </a:r>
                <a:endParaRPr lang="en-US" sz="8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770981" y="4489450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2.66%</a:t>
                </a:r>
                <a:endParaRPr lang="en-US" sz="8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57450" y="5263694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6.22%</a:t>
                </a:r>
                <a:endParaRPr lang="en-US" sz="800" b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16000" y="3988256"/>
              <a:ext cx="3683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Sep</a:t>
              </a:r>
              <a:endParaRPr lang="en-US" sz="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84300" y="3987800"/>
              <a:ext cx="3683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Oct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39900" y="3987800"/>
              <a:ext cx="406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Nov</a:t>
              </a:r>
              <a:endParaRPr lang="en-US" sz="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95500" y="3987800"/>
              <a:ext cx="406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Dec</a:t>
              </a:r>
              <a:endParaRPr lang="en-US" sz="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51100" y="3987800"/>
              <a:ext cx="3683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Jan</a:t>
              </a:r>
              <a:endParaRPr lang="en-US" sz="8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94000" y="3984601"/>
              <a:ext cx="3683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Feb</a:t>
              </a:r>
              <a:endParaRPr lang="en-US" sz="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24200" y="3975100"/>
              <a:ext cx="4191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Mar</a:t>
              </a:r>
              <a:endParaRPr lang="en-US" sz="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67100" y="3975100"/>
              <a:ext cx="3683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Apr</a:t>
              </a:r>
              <a:endParaRPr lang="en-US" sz="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10000" y="3975100"/>
              <a:ext cx="4318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May</a:t>
              </a:r>
              <a:endParaRPr lang="en-US" sz="8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-709480" y="2817682"/>
              <a:ext cx="265578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Precipitation (inches)</a:t>
              </a:r>
              <a:endParaRPr lang="en-US" sz="10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1822" y="3835400"/>
              <a:ext cx="27447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0</a:t>
              </a:r>
              <a:endParaRPr lang="en-US" sz="8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14522" y="1600200"/>
              <a:ext cx="27447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4</a:t>
              </a:r>
              <a:endParaRPr lang="en-US" sz="80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87951" y="3600938"/>
            <a:ext cx="4478074" cy="2924095"/>
            <a:chOff x="4387951" y="3600938"/>
            <a:chExt cx="4478074" cy="2924095"/>
          </a:xfrm>
        </p:grpSpPr>
        <p:grpSp>
          <p:nvGrpSpPr>
            <p:cNvPr id="50" name="Group 49"/>
            <p:cNvGrpSpPr/>
            <p:nvPr/>
          </p:nvGrpSpPr>
          <p:grpSpPr>
            <a:xfrm>
              <a:off x="4387951" y="3600938"/>
              <a:ext cx="4478074" cy="2924095"/>
              <a:chOff x="304800" y="4002842"/>
              <a:chExt cx="3988903" cy="2550357"/>
            </a:xfrm>
          </p:grpSpPr>
          <p:pic>
            <p:nvPicPr>
              <p:cNvPr id="51" name="Picture 50" descr="bar_le_dis_bym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4002842"/>
                <a:ext cx="3988903" cy="2550357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1028174" y="5156198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5.50%</a:t>
                </a:r>
                <a:endParaRPr lang="en-US" sz="8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76907" y="4741337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4.16%</a:t>
                </a:r>
                <a:endParaRPr lang="en-US" sz="8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921934" y="4508959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1.46%</a:t>
                </a:r>
                <a:endParaRPr lang="en-US" sz="800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362200" y="4800606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2.34%</a:t>
                </a:r>
                <a:endParaRPr lang="en-US" sz="800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794002" y="4695227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4.72%</a:t>
                </a:r>
                <a:endParaRPr lang="en-US" sz="8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222095" y="4842935"/>
                <a:ext cx="4873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2.90%</a:t>
                </a:r>
                <a:endParaRPr lang="en-US" sz="800" b="1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257800" y="6223000"/>
              <a:ext cx="406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Nov</a:t>
              </a:r>
              <a:endParaRPr lang="en-US" sz="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65800" y="6223456"/>
              <a:ext cx="406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Dec</a:t>
              </a:r>
              <a:endParaRPr lang="en-US" sz="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61100" y="6223456"/>
              <a:ext cx="3683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Jan</a:t>
              </a:r>
              <a:endParaRPr lang="en-US" sz="8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29400" y="6223456"/>
              <a:ext cx="4953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Feb</a:t>
              </a:r>
              <a:endParaRPr lang="en-US" sz="8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39000" y="6223000"/>
              <a:ext cx="4191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Mar</a:t>
              </a:r>
              <a:endParaRPr lang="en-US" sz="8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47000" y="6223456"/>
              <a:ext cx="3683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Apr</a:t>
              </a:r>
              <a:endParaRPr lang="en-US" sz="8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3425798" y="5025998"/>
              <a:ext cx="265578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Precipitation (inches)</a:t>
              </a:r>
              <a:endParaRPr lang="en-US" sz="10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99000" y="6071056"/>
              <a:ext cx="27447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0</a:t>
              </a:r>
              <a:endParaRPr lang="en-US" sz="8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89532" y="3810000"/>
              <a:ext cx="38394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10</a:t>
              </a:r>
              <a:endParaRPr lang="en-US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87464" y="1295400"/>
            <a:ext cx="8804136" cy="5334000"/>
            <a:chOff x="228600" y="2438400"/>
            <a:chExt cx="8804136" cy="4191000"/>
          </a:xfrm>
        </p:grpSpPr>
        <p:sp>
          <p:nvSpPr>
            <p:cNvPr id="11" name="Rectangle 10"/>
            <p:cNvSpPr/>
            <p:nvPr/>
          </p:nvSpPr>
          <p:spPr>
            <a:xfrm>
              <a:off x="4630668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2438400"/>
              <a:ext cx="4402068" cy="4191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0"/>
            <a:ext cx="8183562" cy="1050925"/>
          </a:xfrm>
        </p:spPr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04800" y="1391138"/>
            <a:ext cx="4533900" cy="2908300"/>
            <a:chOff x="304800" y="1391138"/>
            <a:chExt cx="4533900" cy="2908300"/>
          </a:xfrm>
        </p:grpSpPr>
        <p:grpSp>
          <p:nvGrpSpPr>
            <p:cNvPr id="45" name="Group 44"/>
            <p:cNvGrpSpPr/>
            <p:nvPr/>
          </p:nvGrpSpPr>
          <p:grpSpPr>
            <a:xfrm>
              <a:off x="304800" y="1391138"/>
              <a:ext cx="4533900" cy="2908300"/>
              <a:chOff x="4368800" y="3644900"/>
              <a:chExt cx="4533900" cy="2908300"/>
            </a:xfrm>
          </p:grpSpPr>
          <p:pic>
            <p:nvPicPr>
              <p:cNvPr id="15" name="Picture 14" descr="bar_le_dis_byyr_slc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68800" y="3644900"/>
                <a:ext cx="4533900" cy="29083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022593" y="5308599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9.3%</a:t>
                </a:r>
                <a:endParaRPr lang="en-US" sz="8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62367" y="5486171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12.7%</a:t>
                </a:r>
                <a:endParaRPr lang="en-US" sz="8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26662" y="5704667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13.1%</a:t>
                </a:r>
                <a:endParaRPr lang="en-US" sz="8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105207" y="5508830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7.8%</a:t>
                </a:r>
                <a:endParaRPr lang="en-US" sz="8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834847" y="5477804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9.7%</a:t>
                </a:r>
                <a:endParaRPr lang="en-US" sz="8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382511" y="5690103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8.4%</a:t>
                </a:r>
                <a:endParaRPr lang="en-US" sz="8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643788" y="5523122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4.8%</a:t>
                </a:r>
                <a:endParaRPr lang="en-US" sz="8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909901" y="5289520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5.9%</a:t>
                </a:r>
                <a:endParaRPr lang="en-US" sz="8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181462" y="4789687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3.9%</a:t>
                </a:r>
                <a:endParaRPr lang="en-US" sz="8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458473" y="5343577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5.8%</a:t>
                </a:r>
                <a:endParaRPr lang="en-US" sz="8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29127" y="4192081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2.6%</a:t>
                </a:r>
                <a:endParaRPr lang="en-US" sz="8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997964" y="4841644"/>
                <a:ext cx="557655" cy="2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8.6%</a:t>
                </a:r>
                <a:endParaRPr lang="en-US" sz="800" b="1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880547" y="3996268"/>
              <a:ext cx="482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97-98</a:t>
              </a:r>
              <a:endParaRPr lang="en-US" sz="8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7002" y="3987801"/>
              <a:ext cx="48260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08-09</a:t>
              </a:r>
              <a:endParaRPr lang="en-US" sz="8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3600" y="4079166"/>
              <a:ext cx="10759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Winter</a:t>
              </a:r>
              <a:endParaRPr lang="en-US" sz="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26943" y="2664763"/>
              <a:ext cx="131303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Precipitation (inches)</a:t>
              </a:r>
              <a:endParaRPr lang="en-US" sz="8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0638" y="1600200"/>
              <a:ext cx="482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50</a:t>
              </a:r>
              <a:endParaRPr lang="en-US" sz="8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6402" y="3873958"/>
              <a:ext cx="482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0</a:t>
              </a:r>
              <a:endParaRPr lang="en-US" sz="800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318982" y="3587944"/>
            <a:ext cx="4533900" cy="2908300"/>
            <a:chOff x="4318982" y="3587944"/>
            <a:chExt cx="4533900" cy="2908300"/>
          </a:xfrm>
        </p:grpSpPr>
        <p:grpSp>
          <p:nvGrpSpPr>
            <p:cNvPr id="60" name="Group 59"/>
            <p:cNvGrpSpPr/>
            <p:nvPr/>
          </p:nvGrpSpPr>
          <p:grpSpPr>
            <a:xfrm>
              <a:off x="4318982" y="3587944"/>
              <a:ext cx="4533900" cy="2908300"/>
              <a:chOff x="2224669" y="2792187"/>
              <a:chExt cx="4533900" cy="2908300"/>
            </a:xfrm>
          </p:grpSpPr>
          <p:pic>
            <p:nvPicPr>
              <p:cNvPr id="47" name="Picture 46" descr="bar_le_dis_byy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4669" y="2792187"/>
                <a:ext cx="4533900" cy="29083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900509" y="4267200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1.9%</a:t>
                </a:r>
                <a:endParaRPr lang="en-US" sz="800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195385" y="4006357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5.1%</a:t>
                </a:r>
                <a:endParaRPr lang="en-US" sz="800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88889" y="3987933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5.3%</a:t>
                </a:r>
                <a:endParaRPr lang="en-US" sz="8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73634" y="3812757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5.1%</a:t>
                </a:r>
                <a:endParaRPr lang="en-US" sz="800" b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366102" y="4007846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3.8%</a:t>
                </a:r>
                <a:endParaRPr lang="en-US" sz="8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072890" y="4239781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6.6%</a:t>
                </a:r>
                <a:endParaRPr lang="en-US" sz="8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34819" y="3283409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3.0%</a:t>
                </a:r>
                <a:endParaRPr lang="en-US" sz="800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29831" y="4275667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4.1%</a:t>
                </a:r>
                <a:endParaRPr lang="en-US" sz="800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533175" y="3791572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4.8%</a:t>
                </a:r>
                <a:endParaRPr lang="en-US" sz="8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789435" y="3559420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11.0%</a:t>
                </a:r>
                <a:endParaRPr lang="en-US" sz="8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648861" y="3519595"/>
                <a:ext cx="650597" cy="2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5.2%</a:t>
                </a:r>
                <a:endParaRPr lang="en-US" sz="800" b="1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 rot="16200000">
              <a:off x="4036363" y="5026963"/>
              <a:ext cx="131303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Precipitation (inches)</a:t>
              </a:r>
              <a:endParaRPr lang="en-US" sz="8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27600" y="6185356"/>
              <a:ext cx="482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98-99</a:t>
              </a:r>
              <a:endParaRPr lang="en-US" sz="8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99400" y="6184900"/>
              <a:ext cx="48260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08-09</a:t>
              </a:r>
              <a:endParaRPr lang="en-US" sz="8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63038" y="6274256"/>
              <a:ext cx="10759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Winter</a:t>
              </a:r>
              <a:endParaRPr lang="en-US" sz="8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32300" y="6045656"/>
              <a:ext cx="482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0</a:t>
              </a:r>
              <a:endParaRPr lang="en-US" sz="8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419600" y="3823156"/>
              <a:ext cx="482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 smtClean="0"/>
                <a:t>70</a:t>
              </a:r>
              <a:endParaRPr lang="en-US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74676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066800"/>
            <a:ext cx="8183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Great Salt Lake Basin of the Intermountain West is one of the fastest growing regions of the United States.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Water resources are limited in the arid West.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It is essential to understand and quantify the sources of precipitation in order to plan for future water usage.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Many </a:t>
            </a:r>
            <a:r>
              <a:rPr lang="en-US" dirty="0"/>
              <a:t>studies have been conducted on the synoptic and </a:t>
            </a:r>
            <a:r>
              <a:rPr lang="en-US" dirty="0" err="1"/>
              <a:t>mesoscale</a:t>
            </a:r>
            <a:r>
              <a:rPr lang="en-US" dirty="0"/>
              <a:t> processes associated with Great Salt Lake Effect, but none have tried to quantify the amount of precipitation produced.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5156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rcRect l="24163" t="6661" r="13329" b="12217"/>
          <a:stretch>
            <a:fillRect/>
          </a:stretch>
        </p:blipFill>
        <p:spPr>
          <a:xfrm>
            <a:off x="0" y="1051560"/>
            <a:ext cx="5715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5156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/>
          <a:srcRect l="24163" t="6661" r="13329" b="12217"/>
          <a:stretch>
            <a:fillRect/>
          </a:stretch>
        </p:blipFill>
        <p:spPr>
          <a:xfrm>
            <a:off x="0" y="1051560"/>
            <a:ext cx="571500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>
          <a:xfrm>
            <a:off x="5715000" y="2362200"/>
            <a:ext cx="3248742" cy="309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53618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Courtesy of </a:t>
            </a:r>
            <a:r>
              <a:rPr lang="en-US" sz="1200" b="1" dirty="0" err="1" smtClean="0"/>
              <a:t>Steenburgh</a:t>
            </a:r>
            <a:r>
              <a:rPr lang="en-US" sz="1200" b="1" dirty="0" smtClean="0"/>
              <a:t> 2000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828800"/>
            <a:ext cx="324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Frequency of Occurrence of </a:t>
            </a:r>
          </a:p>
          <a:p>
            <a:pPr algn="ctr"/>
            <a:r>
              <a:rPr lang="en-US" sz="1400" b="1" dirty="0" smtClean="0"/>
              <a:t>&gt;10 </a:t>
            </a:r>
            <a:r>
              <a:rPr lang="en-US" sz="1400" b="1" dirty="0" err="1" smtClean="0"/>
              <a:t>dBZ</a:t>
            </a:r>
            <a:r>
              <a:rPr lang="en-US" sz="1400" b="1" dirty="0" smtClean="0"/>
              <a:t> during Lake-Effect Events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67640"/>
            <a:ext cx="8183880" cy="105156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" y="1447800"/>
            <a:ext cx="8183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Radar disaggregation method underestimates during lake-</a:t>
            </a:r>
          </a:p>
          <a:p>
            <a:r>
              <a:rPr lang="en-US" dirty="0" smtClean="0"/>
              <a:t>effect periods and overestimates during non lake-effect periods.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Both disaggregated amounts and hourly observations at the two verification sites indicate a bi-modal distribution of lake-effect contributions across wintertime months.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Lake-effect contribution varies from year to year.</a:t>
            </a:r>
          </a:p>
          <a:p>
            <a:pPr lvl="1"/>
            <a:r>
              <a:rPr lang="en-US" dirty="0" smtClean="0"/>
              <a:t>	</a:t>
            </a:r>
          </a:p>
          <a:p>
            <a:pPr>
              <a:buFont typeface="Arial"/>
              <a:buChar char="•"/>
            </a:pPr>
            <a:r>
              <a:rPr lang="en-US" dirty="0" smtClean="0"/>
              <a:t> Lake-effect precipitation contributes minimally to the overall wintertime precipitation of the Great Salt Lake Basin.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5867400"/>
            <a:ext cx="2849880" cy="762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168275"/>
            <a:ext cx="8183562" cy="1050925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1214022"/>
            <a:ext cx="8718186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 smtClean="0"/>
          </a:p>
          <a:p>
            <a:r>
              <a:rPr lang="en-US" sz="1200" dirty="0" smtClean="0"/>
              <a:t>Carpenter, David M., 1993: The Lake Effect of the Great Salt Lake: Overview and Forecast Problems. </a:t>
            </a:r>
            <a:r>
              <a:rPr lang="en-US" sz="1200" i="1" dirty="0" err="1" smtClean="0"/>
              <a:t>Wea</a:t>
            </a:r>
            <a:r>
              <a:rPr lang="en-US" sz="1200" i="1" dirty="0" smtClean="0"/>
              <a:t>. 	Forecasting, </a:t>
            </a:r>
            <a:r>
              <a:rPr lang="en-US" sz="1200" b="1" i="1" dirty="0" smtClean="0"/>
              <a:t>8, 181–193.</a:t>
            </a:r>
          </a:p>
          <a:p>
            <a:endParaRPr lang="en-US" sz="1200" b="1" i="1" dirty="0" smtClean="0"/>
          </a:p>
          <a:p>
            <a:r>
              <a:rPr lang="en-US" sz="1200" dirty="0" smtClean="0"/>
              <a:t>Di </a:t>
            </a:r>
            <a:r>
              <a:rPr lang="en-US" sz="1200" dirty="0" err="1" smtClean="0"/>
              <a:t>Luzio</a:t>
            </a:r>
            <a:r>
              <a:rPr lang="en-US" sz="1200" dirty="0" smtClean="0"/>
              <a:t>, Mauro, Gregory L. Johnson, Christopher Daly, Jon K. </a:t>
            </a:r>
            <a:r>
              <a:rPr lang="en-US" sz="1200" dirty="0" err="1" smtClean="0"/>
              <a:t>Eischeid</a:t>
            </a:r>
            <a:r>
              <a:rPr lang="en-US" sz="1200" dirty="0" smtClean="0"/>
              <a:t>, Jeffrey G. Arnold, 2008: Constructing 	Retrospective Gridded Daily Precipitation and Temperature Datasets for the Conterminous United 	States. </a:t>
            </a:r>
            <a:r>
              <a:rPr lang="en-US" sz="1200" i="1" dirty="0" smtClean="0"/>
              <a:t>J. 	Appl. Meteor. </a:t>
            </a:r>
            <a:r>
              <a:rPr lang="en-US" sz="1200" i="1" dirty="0" err="1" smtClean="0"/>
              <a:t>Climatol</a:t>
            </a:r>
            <a:r>
              <a:rPr lang="en-US" sz="1200" i="1" dirty="0" smtClean="0"/>
              <a:t>., </a:t>
            </a:r>
            <a:r>
              <a:rPr lang="en-US" sz="1200" b="1" i="1" dirty="0" smtClean="0"/>
              <a:t>47, 475–497.doi: 10.1175/2007JAMC1356.</a:t>
            </a:r>
          </a:p>
          <a:p>
            <a:endParaRPr lang="en-US" sz="1200" b="1" i="1" dirty="0" smtClean="0"/>
          </a:p>
          <a:p>
            <a:r>
              <a:rPr lang="en-US" sz="1200" dirty="0" err="1" smtClean="0"/>
              <a:t>Eischeid</a:t>
            </a:r>
            <a:r>
              <a:rPr lang="en-US" sz="1200" dirty="0" smtClean="0"/>
              <a:t>, Jon K., Phil A. </a:t>
            </a:r>
            <a:r>
              <a:rPr lang="en-US" sz="1200" dirty="0" err="1" smtClean="0"/>
              <a:t>Pasteris</a:t>
            </a:r>
            <a:r>
              <a:rPr lang="en-US" sz="1200" dirty="0" smtClean="0"/>
              <a:t>, Henry F. Diaz, Marc S. </a:t>
            </a:r>
            <a:r>
              <a:rPr lang="en-US" sz="1200" dirty="0" err="1" smtClean="0"/>
              <a:t>Plantico</a:t>
            </a:r>
            <a:r>
              <a:rPr lang="en-US" sz="1200" dirty="0" smtClean="0"/>
              <a:t>, Neal J. Lott, 2000: Creating a Serially 	Complete, National Daily Time Series of Temperature and Precipitation for the Western United States. </a:t>
            </a:r>
            <a:r>
              <a:rPr lang="en-US" sz="1200" i="1" dirty="0" smtClean="0"/>
              <a:t>J. 	Appl. Meteor., </a:t>
            </a:r>
            <a:r>
              <a:rPr lang="en-US" sz="1200" b="1" i="1" dirty="0" smtClean="0"/>
              <a:t>39, 1580–1591.doi: 10.1175/1520-0450(2000)039&lt;1580:CASCND&gt;2.0.CO;2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Lall</a:t>
            </a:r>
            <a:r>
              <a:rPr lang="en-US" sz="1200" dirty="0" smtClean="0"/>
              <a:t>, U. and M. Mann, (1995), "The Great Salt Lake: A Barometer of Low-Frequency Climatic Variability," Water 	Resources Research, 31(10): 2503-2515.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Steenburgh</a:t>
            </a:r>
            <a:r>
              <a:rPr lang="en-US" sz="1200" dirty="0" smtClean="0"/>
              <a:t>, W. James, Scott F. Halvorson, Daryl J. </a:t>
            </a:r>
            <a:r>
              <a:rPr lang="en-US" sz="1200" dirty="0" err="1" smtClean="0"/>
              <a:t>Onton</a:t>
            </a:r>
            <a:r>
              <a:rPr lang="en-US" sz="1200" dirty="0" smtClean="0"/>
              <a:t>, 2000: Climatology of Lake-Effect Snowstorms of the 	Great Salt Lake. </a:t>
            </a:r>
            <a:r>
              <a:rPr lang="en-US" sz="1200" i="1" dirty="0" smtClean="0"/>
              <a:t>Mon. </a:t>
            </a:r>
            <a:r>
              <a:rPr lang="en-US" sz="1200" i="1" dirty="0" err="1" smtClean="0"/>
              <a:t>Wea</a:t>
            </a:r>
            <a:r>
              <a:rPr lang="en-US" sz="1200" i="1" dirty="0" smtClean="0"/>
              <a:t>. Rev., </a:t>
            </a:r>
            <a:r>
              <a:rPr lang="en-US" sz="1200" b="1" i="1" dirty="0" smtClean="0"/>
              <a:t>128, 709–727.doi:10.1175/1520-0493(2000)128&lt;0709:COLESO&gt;2.0.CO;2</a:t>
            </a:r>
          </a:p>
          <a:p>
            <a:endParaRPr lang="en-US" sz="1200" b="1" i="1" dirty="0" smtClean="0"/>
          </a:p>
          <a:p>
            <a:r>
              <a:rPr lang="en-US" sz="1200" dirty="0" err="1" smtClean="0"/>
              <a:t>Steenburgh</a:t>
            </a:r>
            <a:r>
              <a:rPr lang="en-US" sz="1200" dirty="0" smtClean="0"/>
              <a:t>, W. James, 2003: One Hundred Inches in One Hundred Hours: Evolution of a Wasatch Mountain 	Winter Storm Cycle. </a:t>
            </a:r>
            <a:r>
              <a:rPr lang="en-US" sz="1200" i="1" dirty="0" err="1" smtClean="0"/>
              <a:t>Wea</a:t>
            </a:r>
            <a:r>
              <a:rPr lang="en-US" sz="1200" i="1" dirty="0" smtClean="0"/>
              <a:t>. Forecasting, </a:t>
            </a:r>
            <a:r>
              <a:rPr lang="en-US" sz="1200" b="1" i="1" dirty="0" smtClean="0"/>
              <a:t>18, 1018–1036.doi:10.1175/1520-0434(2003)018&lt;1018:OHIIOH&gt;2.0.CO;2</a:t>
            </a:r>
          </a:p>
          <a:p>
            <a:endParaRPr lang="en-US" sz="1200" b="1" i="1" dirty="0" smtClean="0"/>
          </a:p>
          <a:p>
            <a:r>
              <a:rPr lang="en-US" sz="1200" dirty="0" err="1" smtClean="0"/>
              <a:t>Thiros</a:t>
            </a:r>
            <a:r>
              <a:rPr lang="en-US" sz="1200" dirty="0" smtClean="0"/>
              <a:t>, S. A., and Manning, A. H., 2004, Quality and sources of groundwater used for public supply in Salt Lake Valley, 	Salt Lake County, Utah, 2001: U.S. Geological Survey Water- Resources Investigation Report 03-4325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Vasiloff</a:t>
            </a:r>
            <a:r>
              <a:rPr lang="en-US" sz="1200" dirty="0" smtClean="0"/>
              <a:t>, S. V., 2001: </a:t>
            </a:r>
            <a:r>
              <a:rPr lang="en-US" sz="1200" dirty="0" smtClean="0"/>
              <a:t>WSR-88D Performance in Northern Utah During the</a:t>
            </a:r>
            <a:r>
              <a:rPr lang="en-US" sz="1200" dirty="0" smtClean="0"/>
              <a:t> Winter </a:t>
            </a:r>
            <a:r>
              <a:rPr lang="en-US" sz="1200" dirty="0" smtClean="0"/>
              <a:t>of 1998-1999. Part II: Examples of Error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	Sources. National Weather Service Western Region Technical Attachment</a:t>
            </a:r>
            <a:r>
              <a:rPr lang="en-US" sz="1200" i="1" dirty="0" smtClean="0"/>
              <a:t>, </a:t>
            </a:r>
            <a:r>
              <a:rPr lang="en-US" sz="1200" dirty="0" smtClean="0"/>
              <a:t>No. 01-03.</a:t>
            </a:r>
            <a:endParaRPr lang="en-US" sz="1200" i="1" dirty="0" smtClean="0"/>
          </a:p>
          <a:p>
            <a:endParaRPr lang="en-US" sz="1200" b="1" i="1" dirty="0" smtClean="0"/>
          </a:p>
          <a:p>
            <a:r>
              <a:rPr lang="en-US" sz="1200" dirty="0" err="1" smtClean="0"/>
              <a:t>Wüest</a:t>
            </a:r>
            <a:r>
              <a:rPr lang="en-US" sz="1200" dirty="0" smtClean="0"/>
              <a:t>, M., </a:t>
            </a:r>
            <a:r>
              <a:rPr lang="en-US" sz="1200" dirty="0" err="1" smtClean="0"/>
              <a:t>Frei</a:t>
            </a:r>
            <a:r>
              <a:rPr lang="en-US" sz="1200" dirty="0" smtClean="0"/>
              <a:t>, C., </a:t>
            </a:r>
            <a:r>
              <a:rPr lang="en-US" sz="1200" dirty="0" err="1" smtClean="0"/>
              <a:t>Altenhoff</a:t>
            </a:r>
            <a:r>
              <a:rPr lang="en-US" sz="1200" dirty="0" smtClean="0"/>
              <a:t>, A., Hagen, M., </a:t>
            </a:r>
            <a:r>
              <a:rPr lang="en-US" sz="1200" dirty="0" err="1" smtClean="0"/>
              <a:t>Litschi</a:t>
            </a:r>
            <a:r>
              <a:rPr lang="en-US" sz="1200" dirty="0" smtClean="0"/>
              <a:t>, M. and </a:t>
            </a:r>
            <a:r>
              <a:rPr lang="en-US" sz="1200" dirty="0" err="1" smtClean="0"/>
              <a:t>Schär</a:t>
            </a:r>
            <a:r>
              <a:rPr lang="en-US" sz="1200" dirty="0" smtClean="0"/>
              <a:t>, C. (2010), A gridded hourly precipitation dataset 	for Switzerland using rain-gauge analysis and radar-based disaggregation. I</a:t>
            </a:r>
            <a:r>
              <a:rPr lang="en-US" sz="1200" i="1" dirty="0" smtClean="0"/>
              <a:t>nternational Journal of 	Climatology</a:t>
            </a:r>
            <a:r>
              <a:rPr lang="en-US" sz="1200" dirty="0" smtClean="0"/>
              <a:t>, 30: 1764–1775. </a:t>
            </a:r>
            <a:r>
              <a:rPr lang="en-US" sz="1200" dirty="0" err="1" smtClean="0"/>
              <a:t>doi</a:t>
            </a:r>
            <a:r>
              <a:rPr lang="en-US" sz="1200" dirty="0" smtClean="0"/>
              <a:t>: 10.1002/joc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920" y="2286000"/>
            <a:ext cx="8183880" cy="1051560"/>
          </a:xfrm>
        </p:spPr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66800" y="1066800"/>
            <a:ext cx="6248400" cy="565404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746760"/>
          </a:xfrm>
        </p:spPr>
        <p:txBody>
          <a:bodyPr/>
          <a:lstStyle/>
          <a:p>
            <a:r>
              <a:rPr lang="en-US" dirty="0" smtClean="0"/>
              <a:t>Introduction—</a:t>
            </a:r>
            <a:r>
              <a:rPr lang="en-US" sz="3200" dirty="0" smtClean="0"/>
              <a:t>Geography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0" y="1410676"/>
            <a:ext cx="5334000" cy="4951046"/>
            <a:chOff x="1981200" y="1295400"/>
            <a:chExt cx="5334000" cy="4951046"/>
          </a:xfrm>
        </p:grpSpPr>
        <p:pic>
          <p:nvPicPr>
            <p:cNvPr id="4" name="Picture 3" descr="isopleth2.png"/>
            <p:cNvPicPr>
              <a:picLocks noChangeAspect="1"/>
            </p:cNvPicPr>
            <p:nvPr/>
          </p:nvPicPr>
          <p:blipFill>
            <a:blip r:embed="rId2"/>
            <a:srcRect l="18108" t="6595" r="14243" b="10395"/>
            <a:stretch>
              <a:fillRect/>
            </a:stretch>
          </p:blipFill>
          <p:spPr>
            <a:xfrm>
              <a:off x="1981200" y="1295400"/>
              <a:ext cx="5334000" cy="495104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81300" y="2946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Great</a:t>
              </a:r>
            </a:p>
            <a:p>
              <a:r>
                <a:rPr lang="en-US" sz="1200" b="1" dirty="0" smtClean="0"/>
                <a:t>Salt Lake</a:t>
              </a:r>
              <a:endParaRPr lang="en-US" sz="1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4704058">
              <a:off x="3784600" y="41148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Wasatch Mountains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4300" y="38608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Salt</a:t>
              </a:r>
            </a:p>
            <a:p>
              <a:r>
                <a:rPr lang="en-US" sz="1200" b="1" dirty="0" smtClean="0"/>
                <a:t>Lake</a:t>
              </a:r>
            </a:p>
            <a:p>
              <a:r>
                <a:rPr lang="en-US" sz="1200" b="1" dirty="0" smtClean="0"/>
                <a:t>Valley</a:t>
              </a: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76876" y="5105400"/>
              <a:ext cx="623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Utah</a:t>
              </a:r>
            </a:p>
            <a:p>
              <a:r>
                <a:rPr lang="en-US" sz="1200" b="1" dirty="0" smtClean="0"/>
                <a:t>Lake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5170229">
              <a:off x="3221362" y="4669162"/>
              <a:ext cx="1052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Oquirrhs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5140720">
              <a:off x="2475300" y="4466299"/>
              <a:ext cx="96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Stansburys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12463" y="2616200"/>
              <a:ext cx="788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KMTX</a:t>
              </a: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94270" y="2603500"/>
              <a:ext cx="441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*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183562" cy="1050925"/>
          </a:xfrm>
        </p:spPr>
        <p:txBody>
          <a:bodyPr/>
          <a:lstStyle/>
          <a:p>
            <a:r>
              <a:rPr lang="en-US" dirty="0" smtClean="0"/>
              <a:t>Introduction—</a:t>
            </a:r>
            <a:r>
              <a:rPr lang="en-US" sz="3200" dirty="0" smtClean="0"/>
              <a:t>Geography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" y="1371600"/>
            <a:ext cx="3916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Spans 4 states, encompassing 89,000 km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Most of Utah</a:t>
            </a:r>
          </a:p>
          <a:p>
            <a:pPr lvl="1"/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Southwestern Wyoming</a:t>
            </a:r>
          </a:p>
          <a:p>
            <a:pPr lvl="1"/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Eastern Nevada</a:t>
            </a:r>
          </a:p>
          <a:p>
            <a:pPr lvl="1"/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Southeastern Idaho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267200" cy="4776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5791200"/>
            <a:ext cx="2773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http://</a:t>
            </a:r>
            <a:r>
              <a:rPr lang="en-US" sz="1200" b="1" dirty="0" err="1" smtClean="0"/>
              <a:t>www.greatsaltlakeinfo.org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5156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" y="1219200"/>
            <a:ext cx="7955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To develop a technique to disaggregate daily precipitation data from gauges throughout the Great Salt Lake Basin for an improved estimate of precipitation produced by lake-effect storms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To produce a climatology of lake-effect precipitation that can be used to better understand the </a:t>
            </a:r>
            <a:r>
              <a:rPr lang="en-US" sz="2400" dirty="0" err="1" smtClean="0"/>
              <a:t>hydroclimate</a:t>
            </a:r>
            <a:r>
              <a:rPr lang="en-US" sz="2400" dirty="0" smtClean="0"/>
              <a:t> of the Great Salt Lake Basin.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90104" y="2581393"/>
            <a:ext cx="4478693" cy="42004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411" y="2568516"/>
            <a:ext cx="4478693" cy="420591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" y="1127760"/>
            <a:ext cx="818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Coop station data came from Utah State University; coop hour of observation information obtained through NWS SLC WFO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SNOTEL data downloaded off NRCS website.</a:t>
            </a:r>
          </a:p>
        </p:txBody>
      </p:sp>
      <p:pic>
        <p:nvPicPr>
          <p:cNvPr id="5" name="Picture 4" descr="coopstationmap-1.jpg"/>
          <p:cNvPicPr>
            <a:picLocks noChangeAspect="1"/>
          </p:cNvPicPr>
          <p:nvPr/>
        </p:nvPicPr>
        <p:blipFill>
          <a:blip r:embed="rId3"/>
          <a:srcRect l="16786" r="11429" b="8571"/>
          <a:stretch>
            <a:fillRect/>
          </a:stretch>
        </p:blipFill>
        <p:spPr>
          <a:xfrm>
            <a:off x="282518" y="2698845"/>
            <a:ext cx="4114800" cy="3930555"/>
          </a:xfrm>
          <a:prstGeom prst="rect">
            <a:avLst/>
          </a:prstGeom>
        </p:spPr>
      </p:pic>
      <p:pic>
        <p:nvPicPr>
          <p:cNvPr id="6" name="Picture 5" descr="snotelstationmap.jpg"/>
          <p:cNvPicPr>
            <a:picLocks noChangeAspect="1"/>
          </p:cNvPicPr>
          <p:nvPr/>
        </p:nvPicPr>
        <p:blipFill>
          <a:blip r:embed="rId4"/>
          <a:srcRect l="16786" r="12500" b="8571"/>
          <a:stretch>
            <a:fillRect/>
          </a:stretch>
        </p:blipFill>
        <p:spPr>
          <a:xfrm>
            <a:off x="4785815" y="2698845"/>
            <a:ext cx="4053385" cy="393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68361" y="2540414"/>
            <a:ext cx="4286511" cy="42284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51560"/>
          </a:xfrm>
        </p:spPr>
        <p:txBody>
          <a:bodyPr/>
          <a:lstStyle/>
          <a:p>
            <a:r>
              <a:rPr lang="en-US" dirty="0" smtClean="0"/>
              <a:t>Data—</a:t>
            </a:r>
            <a:r>
              <a:rPr lang="en-US" sz="3200" dirty="0" smtClean="0"/>
              <a:t>Quality Control</a:t>
            </a:r>
            <a:endParaRPr lang="en-US" sz="3200" dirty="0"/>
          </a:p>
        </p:txBody>
      </p:sp>
      <p:pic>
        <p:nvPicPr>
          <p:cNvPr id="4" name="Picture 3" descr="coopstation_elim_kept.jpg"/>
          <p:cNvPicPr>
            <a:picLocks noChangeAspect="1"/>
          </p:cNvPicPr>
          <p:nvPr/>
        </p:nvPicPr>
        <p:blipFill>
          <a:blip r:embed="rId2"/>
          <a:srcRect l="20085" r="15812" b="9200"/>
          <a:stretch>
            <a:fillRect/>
          </a:stretch>
        </p:blipFill>
        <p:spPr>
          <a:xfrm>
            <a:off x="4984636" y="2718306"/>
            <a:ext cx="3850990" cy="3885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" y="1051560"/>
            <a:ext cx="7421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Stations are eliminated if: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Full period of analysis unavailable (9/16/97-5/15/09)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Too many days are missing (&gt;6%)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Too many lake-effect days are missing (&gt;6%)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Ended with 31 coop stations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Number of SNOTEL stations </a:t>
            </a:r>
          </a:p>
          <a:p>
            <a:r>
              <a:rPr lang="en-US" dirty="0" smtClean="0"/>
              <a:t>  remained the same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867400"/>
            <a:ext cx="2849880" cy="762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227854"/>
            <a:ext cx="5641469" cy="54777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51560"/>
          </a:xfrm>
        </p:spPr>
        <p:txBody>
          <a:bodyPr/>
          <a:lstStyle/>
          <a:p>
            <a:r>
              <a:rPr lang="en-US" dirty="0" smtClean="0"/>
              <a:t>Data—</a:t>
            </a:r>
            <a:r>
              <a:rPr lang="en-US" sz="3200" dirty="0" smtClean="0"/>
              <a:t>Quality Control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17385" y="1441350"/>
            <a:ext cx="5193015" cy="5035650"/>
            <a:chOff x="1817385" y="1441350"/>
            <a:chExt cx="5193015" cy="5035650"/>
          </a:xfrm>
        </p:grpSpPr>
        <p:pic>
          <p:nvPicPr>
            <p:cNvPr id="3" name="Picture 2" descr="coopsnotelstationmap.jpg"/>
            <p:cNvPicPr>
              <a:picLocks noChangeAspect="1"/>
            </p:cNvPicPr>
            <p:nvPr/>
          </p:nvPicPr>
          <p:blipFill>
            <a:blip r:embed="rId2"/>
            <a:srcRect l="16786" r="12500" b="8571"/>
            <a:stretch>
              <a:fillRect/>
            </a:stretch>
          </p:blipFill>
          <p:spPr>
            <a:xfrm>
              <a:off x="1817385" y="1441350"/>
              <a:ext cx="5193015" cy="50356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32200" y="3530600"/>
              <a:ext cx="609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dirty="0" smtClean="0"/>
                <a:t>.</a:t>
              </a:r>
              <a:endParaRPr lang="en-US" sz="5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Data—</a:t>
            </a:r>
            <a:r>
              <a:rPr lang="en-US" sz="3200" dirty="0" smtClean="0"/>
              <a:t>Quality Control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" y="1051560"/>
            <a:ext cx="8183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 Missing data filled in using the normal ratio method: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n-US" dirty="0" smtClean="0"/>
              <a:t>		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r</a:t>
            </a:r>
            <a:r>
              <a:rPr lang="en-US" i="1" baseline="-25000" dirty="0" smtClean="0"/>
              <a:t>i</a:t>
            </a:r>
            <a:r>
              <a:rPr lang="en-US" i="1" baseline="30000" dirty="0" smtClean="0"/>
              <a:t>2</a:t>
            </a:r>
            <a:r>
              <a:rPr lang="en-US" i="1" dirty="0" smtClean="0"/>
              <a:t>(n</a:t>
            </a:r>
            <a:r>
              <a:rPr lang="en-US" i="1" baseline="-25000" dirty="0" smtClean="0"/>
              <a:t>i</a:t>
            </a:r>
            <a:r>
              <a:rPr lang="en-US" i="1" dirty="0" smtClean="0"/>
              <a:t> – 2) / (1 – r</a:t>
            </a:r>
            <a:r>
              <a:rPr lang="en-US" i="1" baseline="-25000" dirty="0" smtClean="0"/>
              <a:t>i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endParaRPr lang="en-US" dirty="0" smtClean="0"/>
          </a:p>
          <a:p>
            <a:pPr marL="0" lvl="1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</a:pPr>
            <a:r>
              <a:rPr lang="en-US" dirty="0" smtClean="0"/>
              <a:t>   </a:t>
            </a:r>
          </a:p>
          <a:p>
            <a:pPr marL="0" lvl="1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</a:pPr>
            <a:r>
              <a:rPr lang="en-US" sz="1600" dirty="0" smtClean="0"/>
              <a:t>    </a:t>
            </a:r>
            <a:r>
              <a:rPr lang="en-US" sz="1600" dirty="0" err="1" smtClean="0"/>
              <a:t>W</a:t>
            </a:r>
            <a:r>
              <a:rPr lang="en-US" sz="1600" baseline="-25000" dirty="0" err="1" smtClean="0"/>
              <a:t>i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weight of </a:t>
            </a:r>
            <a:r>
              <a:rPr lang="en-US" sz="1600" dirty="0" err="1" smtClean="0"/>
              <a:t>i</a:t>
            </a:r>
            <a:r>
              <a:rPr lang="en-US" sz="1600" baseline="30000" dirty="0" err="1" smtClean="0"/>
              <a:t>th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surrounding station</a:t>
            </a:r>
          </a:p>
          <a:p>
            <a:pPr marL="0" lvl="1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</a:pPr>
            <a:r>
              <a:rPr lang="en-US" sz="1600" dirty="0" smtClean="0"/>
              <a:t>   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= correlation coefficient of </a:t>
            </a:r>
            <a:r>
              <a:rPr lang="en-US" sz="1600" dirty="0" err="1" smtClean="0"/>
              <a:t>i</a:t>
            </a:r>
            <a:r>
              <a:rPr lang="en-US" sz="1600" baseline="30000" dirty="0" err="1" smtClean="0"/>
              <a:t>th</a:t>
            </a:r>
            <a:r>
              <a:rPr lang="en-US" sz="1600" dirty="0" smtClean="0"/>
              <a:t> surrounding station</a:t>
            </a:r>
          </a:p>
          <a:p>
            <a:pPr marL="0" lvl="1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</a:pPr>
            <a:r>
              <a:rPr lang="en-US" sz="1600" dirty="0" smtClean="0"/>
              <a:t>   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= number of observations used to calculate correlation coefficient</a:t>
            </a:r>
          </a:p>
          <a:p>
            <a:pPr marL="0" lvl="1">
              <a:spcBef>
                <a:spcPts val="300"/>
              </a:spcBef>
              <a:buClr>
                <a:schemeClr val="tx2">
                  <a:lumMod val="50000"/>
                  <a:lumOff val="50000"/>
                </a:schemeClr>
              </a:buClr>
            </a:pPr>
            <a:endParaRPr lang="en-US" sz="1600" dirty="0" smtClean="0"/>
          </a:p>
          <a:p>
            <a:pPr marL="0" lvl="1">
              <a:spcBef>
                <a:spcPts val="300"/>
              </a:spcBef>
              <a:buClr>
                <a:schemeClr val="accent6"/>
              </a:buClr>
              <a:buFont typeface="Arial"/>
              <a:buChar char="•"/>
            </a:pPr>
            <a:r>
              <a:rPr lang="en-US" dirty="0" smtClean="0"/>
              <a:t>  To compensate for differing observation times, only stations recording within 3 hours of each other could be used to help fill the missing data of the other.</a:t>
            </a:r>
          </a:p>
          <a:p>
            <a:pPr marL="0" lvl="1">
              <a:spcBef>
                <a:spcPts val="300"/>
              </a:spcBef>
              <a:buClr>
                <a:schemeClr val="accent6"/>
              </a:buClr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867400"/>
            <a:ext cx="2849880" cy="762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7973</TotalTime>
  <Words>1671</Words>
  <Application>Microsoft Macintosh PowerPoint</Application>
  <PresentationFormat>On-screen Show (4:3)</PresentationFormat>
  <Paragraphs>248</Paragraphs>
  <Slides>24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Plaza</vt:lpstr>
      <vt:lpstr>Quantifying lake-effect precipitation in the Great Salt Lake Basin</vt:lpstr>
      <vt:lpstr>Introduction</vt:lpstr>
      <vt:lpstr>Introduction—Geography</vt:lpstr>
      <vt:lpstr>Introduction—Geography </vt:lpstr>
      <vt:lpstr>Objectives</vt:lpstr>
      <vt:lpstr>Data</vt:lpstr>
      <vt:lpstr>Data—Quality Control</vt:lpstr>
      <vt:lpstr>Data—Quality Control</vt:lpstr>
      <vt:lpstr>Data—Quality Control</vt:lpstr>
      <vt:lpstr>Methods—Radar Disaggregation  </vt:lpstr>
      <vt:lpstr>Methods—Radar Disaggregation</vt:lpstr>
      <vt:lpstr>Methods—Radar Disaggregation</vt:lpstr>
      <vt:lpstr>Methods—KMTX Radar</vt:lpstr>
      <vt:lpstr>Methods—Verification </vt:lpstr>
      <vt:lpstr>Methods—Verification </vt:lpstr>
      <vt:lpstr>Methods—Verification </vt:lpstr>
      <vt:lpstr>Methods—Verification </vt:lpstr>
      <vt:lpstr>Results </vt:lpstr>
      <vt:lpstr>Results </vt:lpstr>
      <vt:lpstr>Results</vt:lpstr>
      <vt:lpstr>Results</vt:lpstr>
      <vt:lpstr>Conclusions</vt:lpstr>
      <vt:lpstr>References</vt:lpstr>
      <vt:lpstr>Questions???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lake-effect precipitation in the Great Salt Lake Basin</dc:title>
  <dc:creator>Kristen Yeager</dc:creator>
  <cp:lastModifiedBy>u0658058</cp:lastModifiedBy>
  <cp:revision>32</cp:revision>
  <dcterms:created xsi:type="dcterms:W3CDTF">2011-03-28T21:28:48Z</dcterms:created>
  <dcterms:modified xsi:type="dcterms:W3CDTF">2011-03-28T21:41:02Z</dcterms:modified>
</cp:coreProperties>
</file>