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8"/>
  </p:notesMasterIdLst>
  <p:sldIdLst>
    <p:sldId id="344" r:id="rId3"/>
    <p:sldId id="345" r:id="rId4"/>
    <p:sldId id="315" r:id="rId5"/>
    <p:sldId id="339" r:id="rId6"/>
    <p:sldId id="347" r:id="rId7"/>
    <p:sldId id="354" r:id="rId8"/>
    <p:sldId id="353" r:id="rId9"/>
    <p:sldId id="356" r:id="rId10"/>
    <p:sldId id="359" r:id="rId11"/>
    <p:sldId id="358" r:id="rId12"/>
    <p:sldId id="364" r:id="rId13"/>
    <p:sldId id="365" r:id="rId14"/>
    <p:sldId id="366" r:id="rId15"/>
    <p:sldId id="362" r:id="rId16"/>
    <p:sldId id="363" r:id="rId17"/>
    <p:sldId id="360" r:id="rId18"/>
    <p:sldId id="361" r:id="rId19"/>
    <p:sldId id="368" r:id="rId20"/>
    <p:sldId id="369" r:id="rId21"/>
    <p:sldId id="370" r:id="rId22"/>
    <p:sldId id="371" r:id="rId23"/>
    <p:sldId id="367" r:id="rId24"/>
    <p:sldId id="350" r:id="rId25"/>
    <p:sldId id="372" r:id="rId26"/>
    <p:sldId id="373" r:id="rId27"/>
  </p:sldIdLst>
  <p:sldSz cx="9144000" cy="6858000" type="screen4x3"/>
  <p:notesSz cx="7112000" cy="9398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26300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57" autoAdjust="0"/>
  </p:normalViewPr>
  <p:slideViewPr>
    <p:cSldViewPr>
      <p:cViewPr varScale="1">
        <p:scale>
          <a:sx n="98" d="100"/>
          <a:sy n="98" d="100"/>
        </p:scale>
        <p:origin x="-8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_Excell\WRF%20Availabilit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_Excell\WRF%20Availabilit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_Excell\WRF%20Availabilit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_Excell\WRF%20Availabil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Average Production Time</a:t>
            </a:r>
          </a:p>
        </c:rich>
      </c:tx>
      <c:layout>
        <c:manualLayout>
          <c:xMode val="edge"/>
          <c:yMode val="edge"/>
          <c:x val="0.27272727272727282"/>
          <c:y val="4.309669830264312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7868338557993774"/>
          <c:y val="0.14365545137833491"/>
          <c:w val="0.72413793103448365"/>
          <c:h val="0.77573943744301144"/>
        </c:manualLayout>
      </c:layout>
      <c:scatterChart>
        <c:scatterStyle val="lineMarker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Trends!$B$4:$B$28</c:f>
              <c:numCache>
                <c:formatCode>d\-mmm</c:formatCode>
                <c:ptCount val="25"/>
                <c:pt idx="0">
                  <c:v>40397</c:v>
                </c:pt>
                <c:pt idx="1">
                  <c:v>40398</c:v>
                </c:pt>
                <c:pt idx="2">
                  <c:v>40408</c:v>
                </c:pt>
                <c:pt idx="3">
                  <c:v>40416</c:v>
                </c:pt>
                <c:pt idx="4">
                  <c:v>40428</c:v>
                </c:pt>
                <c:pt idx="5">
                  <c:v>40429</c:v>
                </c:pt>
                <c:pt idx="6">
                  <c:v>40430</c:v>
                </c:pt>
                <c:pt idx="7">
                  <c:v>40431</c:v>
                </c:pt>
                <c:pt idx="8">
                  <c:v>40434</c:v>
                </c:pt>
                <c:pt idx="9">
                  <c:v>40435</c:v>
                </c:pt>
                <c:pt idx="10">
                  <c:v>40449</c:v>
                </c:pt>
                <c:pt idx="11">
                  <c:v>40450</c:v>
                </c:pt>
                <c:pt idx="12">
                  <c:v>40452</c:v>
                </c:pt>
                <c:pt idx="13">
                  <c:v>40453</c:v>
                </c:pt>
                <c:pt idx="14">
                  <c:v>40454</c:v>
                </c:pt>
                <c:pt idx="15">
                  <c:v>40466</c:v>
                </c:pt>
              </c:numCache>
            </c:numRef>
          </c:xVal>
          <c:yVal>
            <c:numRef>
              <c:f>Trends!$D$4:$D$28</c:f>
              <c:numCache>
                <c:formatCode>h:mm</c:formatCode>
                <c:ptCount val="25"/>
                <c:pt idx="0">
                  <c:v>0.10008680555555556</c:v>
                </c:pt>
                <c:pt idx="1">
                  <c:v>0.10086805555555556</c:v>
                </c:pt>
                <c:pt idx="2">
                  <c:v>8.1944444444444514E-2</c:v>
                </c:pt>
                <c:pt idx="3">
                  <c:v>8.1510416666666724E-2</c:v>
                </c:pt>
                <c:pt idx="4">
                  <c:v>7.5347222222222274E-2</c:v>
                </c:pt>
                <c:pt idx="5">
                  <c:v>7.5434027777777773E-2</c:v>
                </c:pt>
                <c:pt idx="6">
                  <c:v>7.5000000000000011E-2</c:v>
                </c:pt>
                <c:pt idx="7">
                  <c:v>8.4375000000000006E-2</c:v>
                </c:pt>
                <c:pt idx="8">
                  <c:v>8.4461805555555547E-2</c:v>
                </c:pt>
                <c:pt idx="9">
                  <c:v>8.3854166666666813E-2</c:v>
                </c:pt>
                <c:pt idx="10">
                  <c:v>7.8125E-2</c:v>
                </c:pt>
                <c:pt idx="11">
                  <c:v>7.8472222222222263E-2</c:v>
                </c:pt>
                <c:pt idx="12">
                  <c:v>6.2239583333333334E-2</c:v>
                </c:pt>
                <c:pt idx="13">
                  <c:v>6.1284722222222233E-2</c:v>
                </c:pt>
                <c:pt idx="14">
                  <c:v>6.0937500000000012E-2</c:v>
                </c:pt>
                <c:pt idx="15">
                  <c:v>5.833333333333339E-2</c:v>
                </c:pt>
              </c:numCache>
            </c:numRef>
          </c:yVal>
        </c:ser>
        <c:axId val="122964224"/>
        <c:axId val="123070720"/>
      </c:scatterChart>
      <c:valAx>
        <c:axId val="122964224"/>
        <c:scaling>
          <c:orientation val="minMax"/>
        </c:scaling>
        <c:axPos val="b"/>
        <c:numFmt formatCode="d\-mmm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3070720"/>
        <c:crosses val="autoZero"/>
        <c:crossBetween val="midCat"/>
      </c:valAx>
      <c:valAx>
        <c:axId val="123070720"/>
        <c:scaling>
          <c:orientation val="minMax"/>
          <c:max val="0.10416666666666619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Hours</a:t>
                </a:r>
              </a:p>
            </c:rich>
          </c:tx>
          <c:layout>
            <c:manualLayout>
              <c:xMode val="edge"/>
              <c:yMode val="edge"/>
              <c:x val="5.3291536050156803E-2"/>
              <c:y val="0.49561129249087782"/>
            </c:manualLayout>
          </c:layout>
          <c:spPr>
            <a:noFill/>
            <a:ln w="25400">
              <a:noFill/>
            </a:ln>
          </c:spPr>
        </c:title>
        <c:numFmt formatCode="h:mm;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964224"/>
        <c:crosses val="autoZero"/>
        <c:crossBetween val="midCat"/>
        <c:majorUnit val="2.083333333333336E-2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Average Production Time</a:t>
            </a:r>
          </a:p>
        </c:rich>
      </c:tx>
      <c:layout>
        <c:manualLayout>
          <c:xMode val="edge"/>
          <c:yMode val="edge"/>
          <c:x val="0.27272727272727282"/>
          <c:y val="4.309660072978694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7868338557993774"/>
          <c:y val="0.14365545137833491"/>
          <c:w val="0.72413793103448365"/>
          <c:h val="0.77573943744301144"/>
        </c:manualLayout>
      </c:layout>
      <c:scatterChart>
        <c:scatterStyle val="lineMarker"/>
        <c:ser>
          <c:idx val="1"/>
          <c:order val="1"/>
          <c:spPr>
            <a:ln w="12700">
              <a:solidFill>
                <a:srgbClr val="000080"/>
              </a:solidFill>
              <a:prstDash val="solid"/>
            </a:ln>
          </c:spPr>
          <c:xVal>
            <c:numRef>
              <c:f>Trends!$B$4:$B$28</c:f>
              <c:numCache>
                <c:formatCode>d\-mmm</c:formatCode>
                <c:ptCount val="25"/>
                <c:pt idx="0">
                  <c:v>40397</c:v>
                </c:pt>
                <c:pt idx="1">
                  <c:v>40398</c:v>
                </c:pt>
                <c:pt idx="2">
                  <c:v>40408</c:v>
                </c:pt>
                <c:pt idx="3">
                  <c:v>40416</c:v>
                </c:pt>
                <c:pt idx="4">
                  <c:v>40428</c:v>
                </c:pt>
                <c:pt idx="5">
                  <c:v>40429</c:v>
                </c:pt>
                <c:pt idx="6">
                  <c:v>40430</c:v>
                </c:pt>
                <c:pt idx="7">
                  <c:v>40431</c:v>
                </c:pt>
                <c:pt idx="8">
                  <c:v>40434</c:v>
                </c:pt>
                <c:pt idx="9">
                  <c:v>40435</c:v>
                </c:pt>
                <c:pt idx="10">
                  <c:v>40449</c:v>
                </c:pt>
                <c:pt idx="11">
                  <c:v>40450</c:v>
                </c:pt>
                <c:pt idx="12">
                  <c:v>40452</c:v>
                </c:pt>
                <c:pt idx="13">
                  <c:v>40453</c:v>
                </c:pt>
                <c:pt idx="14">
                  <c:v>40454</c:v>
                </c:pt>
                <c:pt idx="15">
                  <c:v>40466</c:v>
                </c:pt>
              </c:numCache>
            </c:numRef>
          </c:xVal>
          <c:yVal>
            <c:numRef>
              <c:f>Trends!$D$4:$D$28</c:f>
              <c:numCache>
                <c:formatCode>h:mm</c:formatCode>
                <c:ptCount val="25"/>
                <c:pt idx="0">
                  <c:v>0.10008680555555556</c:v>
                </c:pt>
                <c:pt idx="1">
                  <c:v>0.10086805555555556</c:v>
                </c:pt>
                <c:pt idx="2">
                  <c:v>8.1944444444444514E-2</c:v>
                </c:pt>
                <c:pt idx="3">
                  <c:v>8.1510416666666724E-2</c:v>
                </c:pt>
                <c:pt idx="4">
                  <c:v>7.5347222222222274E-2</c:v>
                </c:pt>
                <c:pt idx="5">
                  <c:v>7.5434027777777773E-2</c:v>
                </c:pt>
                <c:pt idx="6">
                  <c:v>7.5000000000000011E-2</c:v>
                </c:pt>
                <c:pt idx="7">
                  <c:v>8.4375000000000006E-2</c:v>
                </c:pt>
                <c:pt idx="8">
                  <c:v>8.4461805555555547E-2</c:v>
                </c:pt>
                <c:pt idx="9">
                  <c:v>8.3854166666666813E-2</c:v>
                </c:pt>
                <c:pt idx="10">
                  <c:v>7.8125E-2</c:v>
                </c:pt>
                <c:pt idx="11">
                  <c:v>7.8472222222222263E-2</c:v>
                </c:pt>
                <c:pt idx="12">
                  <c:v>6.2239583333333334E-2</c:v>
                </c:pt>
                <c:pt idx="13">
                  <c:v>6.1284722222222233E-2</c:v>
                </c:pt>
                <c:pt idx="14">
                  <c:v>6.0937500000000012E-2</c:v>
                </c:pt>
                <c:pt idx="15">
                  <c:v>5.833333333333339E-2</c:v>
                </c:pt>
              </c:numCache>
            </c:numRef>
          </c:yVal>
        </c:ser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Trends!$B$4:$B$28</c:f>
              <c:numCache>
                <c:formatCode>d\-mmm</c:formatCode>
                <c:ptCount val="25"/>
                <c:pt idx="0">
                  <c:v>40397</c:v>
                </c:pt>
                <c:pt idx="1">
                  <c:v>40398</c:v>
                </c:pt>
                <c:pt idx="2">
                  <c:v>40408</c:v>
                </c:pt>
                <c:pt idx="3">
                  <c:v>40416</c:v>
                </c:pt>
                <c:pt idx="4">
                  <c:v>40428</c:v>
                </c:pt>
                <c:pt idx="5">
                  <c:v>40429</c:v>
                </c:pt>
                <c:pt idx="6">
                  <c:v>40430</c:v>
                </c:pt>
                <c:pt idx="7">
                  <c:v>40431</c:v>
                </c:pt>
                <c:pt idx="8">
                  <c:v>40434</c:v>
                </c:pt>
                <c:pt idx="9">
                  <c:v>40435</c:v>
                </c:pt>
                <c:pt idx="10">
                  <c:v>40449</c:v>
                </c:pt>
                <c:pt idx="11">
                  <c:v>40450</c:v>
                </c:pt>
                <c:pt idx="12">
                  <c:v>40452</c:v>
                </c:pt>
                <c:pt idx="13">
                  <c:v>40453</c:v>
                </c:pt>
                <c:pt idx="14">
                  <c:v>40454</c:v>
                </c:pt>
                <c:pt idx="15">
                  <c:v>40466</c:v>
                </c:pt>
              </c:numCache>
            </c:numRef>
          </c:xVal>
          <c:yVal>
            <c:numRef>
              <c:f>Trends!$D$4:$D$28</c:f>
              <c:numCache>
                <c:formatCode>h:mm</c:formatCode>
                <c:ptCount val="25"/>
                <c:pt idx="0">
                  <c:v>0.10008680555555556</c:v>
                </c:pt>
                <c:pt idx="1">
                  <c:v>0.10086805555555556</c:v>
                </c:pt>
                <c:pt idx="2">
                  <c:v>8.1944444444444514E-2</c:v>
                </c:pt>
                <c:pt idx="3">
                  <c:v>8.1510416666666724E-2</c:v>
                </c:pt>
                <c:pt idx="4">
                  <c:v>7.5347222222222274E-2</c:v>
                </c:pt>
                <c:pt idx="5">
                  <c:v>7.5434027777777773E-2</c:v>
                </c:pt>
                <c:pt idx="6">
                  <c:v>7.5000000000000011E-2</c:v>
                </c:pt>
                <c:pt idx="7">
                  <c:v>8.4375000000000006E-2</c:v>
                </c:pt>
                <c:pt idx="8">
                  <c:v>8.4461805555555547E-2</c:v>
                </c:pt>
                <c:pt idx="9">
                  <c:v>8.3854166666666813E-2</c:v>
                </c:pt>
                <c:pt idx="10">
                  <c:v>7.8125E-2</c:v>
                </c:pt>
                <c:pt idx="11">
                  <c:v>7.8472222222222263E-2</c:v>
                </c:pt>
                <c:pt idx="12">
                  <c:v>6.2239583333333334E-2</c:v>
                </c:pt>
                <c:pt idx="13">
                  <c:v>6.1284722222222233E-2</c:v>
                </c:pt>
                <c:pt idx="14">
                  <c:v>6.0937500000000012E-2</c:v>
                </c:pt>
                <c:pt idx="15">
                  <c:v>5.833333333333339E-2</c:v>
                </c:pt>
              </c:numCache>
            </c:numRef>
          </c:yVal>
        </c:ser>
        <c:axId val="123181696"/>
        <c:axId val="123192064"/>
      </c:scatterChart>
      <c:valAx>
        <c:axId val="123181696"/>
        <c:scaling>
          <c:orientation val="minMax"/>
        </c:scaling>
        <c:axPos val="b"/>
        <c:numFmt formatCode="d\-mmm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3192064"/>
        <c:crosses val="autoZero"/>
        <c:crossBetween val="midCat"/>
      </c:valAx>
      <c:valAx>
        <c:axId val="123192064"/>
        <c:scaling>
          <c:orientation val="minMax"/>
          <c:max val="0.10416666666666619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Hours</a:t>
                </a:r>
              </a:p>
            </c:rich>
          </c:tx>
          <c:layout>
            <c:manualLayout>
              <c:xMode val="edge"/>
              <c:yMode val="edge"/>
              <c:x val="5.3291536050156803E-2"/>
              <c:y val="0.49561129249087782"/>
            </c:manualLayout>
          </c:layout>
          <c:spPr>
            <a:noFill/>
            <a:ln w="25400">
              <a:noFill/>
            </a:ln>
          </c:spPr>
        </c:title>
        <c:numFmt formatCode="h:mm;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3181696"/>
        <c:crosses val="autoZero"/>
        <c:crossBetween val="midCat"/>
        <c:majorUnit val="2.083333333333336E-2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Average Availability</a:t>
            </a:r>
          </a:p>
        </c:rich>
      </c:tx>
      <c:layout>
        <c:manualLayout>
          <c:xMode val="edge"/>
          <c:yMode val="edge"/>
          <c:x val="0.33827893175074297"/>
          <c:y val="3.122499663092238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1958456973293791"/>
          <c:y val="0.14891925174456169"/>
          <c:w val="0.67952522255193026"/>
          <c:h val="0.75180202896851123"/>
        </c:manualLayout>
      </c:layout>
      <c:scatterChart>
        <c:scatterStyle val="lineMarker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Trends!$B$4:$B$29</c:f>
              <c:numCache>
                <c:formatCode>d\-mmm</c:formatCode>
                <c:ptCount val="26"/>
                <c:pt idx="0">
                  <c:v>40397</c:v>
                </c:pt>
                <c:pt idx="1">
                  <c:v>40398</c:v>
                </c:pt>
                <c:pt idx="2">
                  <c:v>40408</c:v>
                </c:pt>
                <c:pt idx="3">
                  <c:v>40416</c:v>
                </c:pt>
                <c:pt idx="4">
                  <c:v>40428</c:v>
                </c:pt>
                <c:pt idx="5">
                  <c:v>40429</c:v>
                </c:pt>
                <c:pt idx="6">
                  <c:v>40430</c:v>
                </c:pt>
                <c:pt idx="7">
                  <c:v>40431</c:v>
                </c:pt>
                <c:pt idx="8">
                  <c:v>40434</c:v>
                </c:pt>
                <c:pt idx="9">
                  <c:v>40435</c:v>
                </c:pt>
                <c:pt idx="10">
                  <c:v>40449</c:v>
                </c:pt>
                <c:pt idx="11">
                  <c:v>40450</c:v>
                </c:pt>
                <c:pt idx="12">
                  <c:v>40452</c:v>
                </c:pt>
                <c:pt idx="13">
                  <c:v>40453</c:v>
                </c:pt>
                <c:pt idx="14">
                  <c:v>40454</c:v>
                </c:pt>
                <c:pt idx="15">
                  <c:v>40466</c:v>
                </c:pt>
              </c:numCache>
            </c:numRef>
          </c:xVal>
          <c:yVal>
            <c:numRef>
              <c:f>Trends!$F$4:$F$29</c:f>
              <c:numCache>
                <c:formatCode>h:mm</c:formatCode>
                <c:ptCount val="26"/>
                <c:pt idx="0">
                  <c:v>0.5395833333333333</c:v>
                </c:pt>
                <c:pt idx="1">
                  <c:v>0.54027777777777752</c:v>
                </c:pt>
                <c:pt idx="2">
                  <c:v>0.51111111111111118</c:v>
                </c:pt>
                <c:pt idx="3">
                  <c:v>0.51249999999999996</c:v>
                </c:pt>
                <c:pt idx="4">
                  <c:v>0.50277777777777777</c:v>
                </c:pt>
                <c:pt idx="5">
                  <c:v>0.50347222222222188</c:v>
                </c:pt>
                <c:pt idx="6">
                  <c:v>0.50208333333333333</c:v>
                </c:pt>
                <c:pt idx="7">
                  <c:v>0.51249999999999996</c:v>
                </c:pt>
                <c:pt idx="8">
                  <c:v>0.51319444444444462</c:v>
                </c:pt>
                <c:pt idx="9">
                  <c:v>0.51319444444444462</c:v>
                </c:pt>
                <c:pt idx="10">
                  <c:v>0.50277777777777777</c:v>
                </c:pt>
                <c:pt idx="11">
                  <c:v>0.50555555555555554</c:v>
                </c:pt>
                <c:pt idx="12">
                  <c:v>0.48888888888888926</c:v>
                </c:pt>
                <c:pt idx="13">
                  <c:v>0.49236111111111108</c:v>
                </c:pt>
                <c:pt idx="14">
                  <c:v>0.49027777777777798</c:v>
                </c:pt>
                <c:pt idx="15">
                  <c:v>0.4881944444444446</c:v>
                </c:pt>
              </c:numCache>
            </c:numRef>
          </c:yVal>
        </c:ser>
        <c:axId val="123364864"/>
        <c:axId val="124004224"/>
      </c:scatterChart>
      <c:valAx>
        <c:axId val="123364864"/>
        <c:scaling>
          <c:orientation val="minMax"/>
        </c:scaling>
        <c:axPos val="b"/>
        <c:numFmt formatCode="d\-mmm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4004224"/>
        <c:crosses val="autoZero"/>
        <c:crossBetween val="midCat"/>
      </c:valAx>
      <c:valAx>
        <c:axId val="124004224"/>
        <c:scaling>
          <c:orientation val="minMax"/>
          <c:max val="0.54166666666666596"/>
          <c:min val="0.45833333333333293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Local Time</a:t>
                </a:r>
              </a:p>
            </c:rich>
          </c:tx>
          <c:layout>
            <c:manualLayout>
              <c:xMode val="edge"/>
              <c:yMode val="edge"/>
              <c:x val="4.7477744807121816E-2"/>
              <c:y val="0.44675766384947674"/>
            </c:manualLayout>
          </c:layout>
          <c:spPr>
            <a:noFill/>
            <a:ln w="25400">
              <a:noFill/>
            </a:ln>
          </c:spPr>
        </c:title>
        <c:numFmt formatCode="h:mm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3364864"/>
        <c:crosses val="autoZero"/>
        <c:crossBetween val="midCat"/>
        <c:majorUnit val="1.04166666666666E-2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Last Available</a:t>
            </a:r>
          </a:p>
        </c:rich>
      </c:tx>
      <c:layout>
        <c:manualLayout>
          <c:xMode val="edge"/>
          <c:yMode val="edge"/>
          <c:x val="0.33827893175074297"/>
          <c:y val="3.122499663092238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1958456973293791"/>
          <c:y val="0.14891925174456169"/>
          <c:w val="0.67952522255193026"/>
          <c:h val="0.75180202896851123"/>
        </c:manualLayout>
      </c:layout>
      <c:scatterChart>
        <c:scatterStyle val="lineMarker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Trends!$B$4:$B$29</c:f>
              <c:numCache>
                <c:formatCode>d\-mmm</c:formatCode>
                <c:ptCount val="26"/>
                <c:pt idx="0">
                  <c:v>40397</c:v>
                </c:pt>
                <c:pt idx="1">
                  <c:v>40398</c:v>
                </c:pt>
                <c:pt idx="2">
                  <c:v>40408</c:v>
                </c:pt>
                <c:pt idx="3">
                  <c:v>40416</c:v>
                </c:pt>
                <c:pt idx="4">
                  <c:v>40428</c:v>
                </c:pt>
                <c:pt idx="5">
                  <c:v>40429</c:v>
                </c:pt>
                <c:pt idx="6">
                  <c:v>40430</c:v>
                </c:pt>
                <c:pt idx="7">
                  <c:v>40431</c:v>
                </c:pt>
                <c:pt idx="8">
                  <c:v>40434</c:v>
                </c:pt>
                <c:pt idx="9">
                  <c:v>40435</c:v>
                </c:pt>
                <c:pt idx="10">
                  <c:v>40449</c:v>
                </c:pt>
                <c:pt idx="11">
                  <c:v>40450</c:v>
                </c:pt>
                <c:pt idx="12">
                  <c:v>40452</c:v>
                </c:pt>
                <c:pt idx="13">
                  <c:v>40453</c:v>
                </c:pt>
                <c:pt idx="14">
                  <c:v>40454</c:v>
                </c:pt>
                <c:pt idx="15">
                  <c:v>40466</c:v>
                </c:pt>
              </c:numCache>
            </c:numRef>
          </c:xVal>
          <c:yVal>
            <c:numRef>
              <c:f>Trends!$G$4:$G$29</c:f>
              <c:numCache>
                <c:formatCode>h:mm</c:formatCode>
                <c:ptCount val="26"/>
                <c:pt idx="0">
                  <c:v>0.58333333333333337</c:v>
                </c:pt>
                <c:pt idx="1">
                  <c:v>0.58055555555555549</c:v>
                </c:pt>
                <c:pt idx="2">
                  <c:v>0.56111111111111112</c:v>
                </c:pt>
                <c:pt idx="3">
                  <c:v>0.56319444444444478</c:v>
                </c:pt>
                <c:pt idx="4">
                  <c:v>0.54444444444444462</c:v>
                </c:pt>
                <c:pt idx="5">
                  <c:v>0.54444444444444462</c:v>
                </c:pt>
                <c:pt idx="6">
                  <c:v>0.55416666666666659</c:v>
                </c:pt>
                <c:pt idx="7">
                  <c:v>0.57013888888888919</c:v>
                </c:pt>
                <c:pt idx="8">
                  <c:v>0.56666666666666654</c:v>
                </c:pt>
                <c:pt idx="9">
                  <c:v>0.56319444444444478</c:v>
                </c:pt>
                <c:pt idx="10">
                  <c:v>0.5520833333333337</c:v>
                </c:pt>
                <c:pt idx="11">
                  <c:v>0.55416666666666659</c:v>
                </c:pt>
                <c:pt idx="12">
                  <c:v>0.54444444444444462</c:v>
                </c:pt>
                <c:pt idx="13">
                  <c:v>0.54513888888888895</c:v>
                </c:pt>
                <c:pt idx="14">
                  <c:v>0.54166666666666652</c:v>
                </c:pt>
                <c:pt idx="15">
                  <c:v>0.53541666666666621</c:v>
                </c:pt>
              </c:numCache>
            </c:numRef>
          </c:yVal>
        </c:ser>
        <c:axId val="124040320"/>
        <c:axId val="124042240"/>
      </c:scatterChart>
      <c:valAx>
        <c:axId val="124040320"/>
        <c:scaling>
          <c:orientation val="minMax"/>
        </c:scaling>
        <c:axPos val="b"/>
        <c:numFmt formatCode="d\-mmm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4042240"/>
        <c:crosses val="autoZero"/>
        <c:crossBetween val="midCat"/>
      </c:valAx>
      <c:valAx>
        <c:axId val="124042240"/>
        <c:scaling>
          <c:orientation val="minMax"/>
          <c:max val="0.58333332999999787"/>
          <c:min val="0.5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Local Time</a:t>
                </a:r>
              </a:p>
            </c:rich>
          </c:tx>
          <c:layout>
            <c:manualLayout>
              <c:xMode val="edge"/>
              <c:yMode val="edge"/>
              <c:x val="4.7477744807121816E-2"/>
              <c:y val="0.44675766384947674"/>
            </c:manualLayout>
          </c:layout>
          <c:spPr>
            <a:noFill/>
            <a:ln w="25400">
              <a:noFill/>
            </a:ln>
          </c:spPr>
        </c:title>
        <c:numFmt formatCode="h:mm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4040320"/>
        <c:crosses val="autoZero"/>
        <c:crossBetween val="midCat"/>
        <c:majorUnit val="1.04166666666666E-2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1867" cy="469900"/>
          </a:xfrm>
          <a:prstGeom prst="rect">
            <a:avLst/>
          </a:prstGeom>
        </p:spPr>
        <p:txBody>
          <a:bodyPr vert="horz" lIns="94339" tIns="47169" rIns="94339" bIns="471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8487" y="0"/>
            <a:ext cx="3081867" cy="469900"/>
          </a:xfrm>
          <a:prstGeom prst="rect">
            <a:avLst/>
          </a:prstGeom>
        </p:spPr>
        <p:txBody>
          <a:bodyPr vert="horz" lIns="94339" tIns="47169" rIns="94339" bIns="47169" rtlCol="0"/>
          <a:lstStyle>
            <a:lvl1pPr algn="r">
              <a:defRPr sz="1200"/>
            </a:lvl1pPr>
          </a:lstStyle>
          <a:p>
            <a:fld id="{D7133A7C-2EB3-4BCF-BCE1-D8218B3BF806}" type="datetimeFigureOut">
              <a:rPr lang="en-US" smtClean="0"/>
              <a:pPr/>
              <a:t>3/18/2011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39" tIns="47169" rIns="94339" bIns="4716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464050"/>
            <a:ext cx="5689600" cy="4229100"/>
          </a:xfrm>
          <a:prstGeom prst="rect">
            <a:avLst/>
          </a:prstGeom>
        </p:spPr>
        <p:txBody>
          <a:bodyPr vert="horz" lIns="94339" tIns="47169" rIns="94339" bIns="471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6469"/>
            <a:ext cx="3081867" cy="469900"/>
          </a:xfrm>
          <a:prstGeom prst="rect">
            <a:avLst/>
          </a:prstGeom>
        </p:spPr>
        <p:txBody>
          <a:bodyPr vert="horz" lIns="94339" tIns="47169" rIns="94339" bIns="471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8487" y="8926469"/>
            <a:ext cx="3081867" cy="469900"/>
          </a:xfrm>
          <a:prstGeom prst="rect">
            <a:avLst/>
          </a:prstGeom>
        </p:spPr>
        <p:txBody>
          <a:bodyPr vert="horz" lIns="94339" tIns="47169" rIns="94339" bIns="47169" rtlCol="0" anchor="b"/>
          <a:lstStyle>
            <a:lvl1pPr algn="r">
              <a:defRPr sz="1200"/>
            </a:lvl1pPr>
          </a:lstStyle>
          <a:p>
            <a:fld id="{150361AA-9F88-4E92-9135-2F16FB6C9A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38E6C-000E-4BD1-B880-75D7DFA14901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5325"/>
            <a:ext cx="4732337" cy="35496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79925"/>
            <a:ext cx="5265737" cy="4243388"/>
          </a:xfrm>
          <a:noFill/>
          <a:ln/>
        </p:spPr>
        <p:txBody>
          <a:bodyPr/>
          <a:lstStyle/>
          <a:p>
            <a:r>
              <a:rPr lang="en-US" dirty="0" smtClean="0"/>
              <a:t>Warning and forecast decisions are based on an individual’s:    </a:t>
            </a:r>
          </a:p>
          <a:p>
            <a:pPr>
              <a:buFontTx/>
              <a:buChar char="•"/>
            </a:pPr>
            <a:r>
              <a:rPr lang="en-US" dirty="0" smtClean="0"/>
              <a:t>Knowledge of the science  </a:t>
            </a:r>
          </a:p>
          <a:p>
            <a:pPr>
              <a:buFontTx/>
              <a:buChar char="•"/>
            </a:pPr>
            <a:r>
              <a:rPr lang="en-US" dirty="0" smtClean="0"/>
              <a:t>Ability to use the technology  </a:t>
            </a:r>
          </a:p>
          <a:p>
            <a:pPr>
              <a:buFontTx/>
              <a:buChar char="•"/>
            </a:pPr>
            <a:r>
              <a:rPr lang="en-US" dirty="0" smtClean="0"/>
              <a:t>Human Factors  </a:t>
            </a:r>
          </a:p>
          <a:p>
            <a:pPr lvl="1">
              <a:buFontTx/>
              <a:buChar char="•"/>
            </a:pPr>
            <a:r>
              <a:rPr lang="en-US" dirty="0" smtClean="0"/>
              <a:t>Handle stress  </a:t>
            </a:r>
          </a:p>
          <a:p>
            <a:pPr lvl="1">
              <a:buFontTx/>
              <a:buChar char="•"/>
            </a:pPr>
            <a:r>
              <a:rPr lang="en-US" dirty="0" smtClean="0"/>
              <a:t>Maintain situation awareness  </a:t>
            </a:r>
          </a:p>
          <a:p>
            <a:pPr lvl="1">
              <a:buFontTx/>
              <a:buChar char="•"/>
            </a:pPr>
            <a:r>
              <a:rPr lang="en-US" dirty="0" smtClean="0"/>
              <a:t>Perception of threat  </a:t>
            </a:r>
          </a:p>
          <a:p>
            <a:pPr lvl="1">
              <a:buFontTx/>
              <a:buChar char="•"/>
            </a:pPr>
            <a:r>
              <a:rPr lang="en-US" dirty="0" smtClean="0"/>
              <a:t>Form expectations  </a:t>
            </a:r>
          </a:p>
          <a:p>
            <a:pPr lvl="1">
              <a:buFontTx/>
              <a:buChar char="•"/>
            </a:pPr>
            <a:r>
              <a:rPr lang="en-US" dirty="0" smtClean="0"/>
              <a:t>Work in a team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AF7D9-5944-4F8A-B589-14FA11F68768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96913"/>
            <a:ext cx="4732338" cy="35480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58" y="4477103"/>
            <a:ext cx="5268148" cy="4245416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1371600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386584"/>
            <a:ext cx="5577840" cy="15544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364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CA3B2BE-5BED-4104-9275-19BD21A201F7}" type="datetimeFigureOut">
              <a:rPr lang="en-US" smtClean="0"/>
              <a:pPr/>
              <a:t>3/18/2011</a:t>
            </a:fld>
            <a:endParaRPr lang="en-US" dirty="0"/>
          </a:p>
        </p:txBody>
      </p:sp>
      <p:pic>
        <p:nvPicPr>
          <p:cNvPr id="13" name="Picture 12" descr="WDTBlogo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5791200"/>
            <a:ext cx="907420" cy="914400"/>
          </a:xfrm>
          <a:prstGeom prst="rect">
            <a:avLst/>
          </a:prstGeom>
        </p:spPr>
      </p:pic>
      <p:pic>
        <p:nvPicPr>
          <p:cNvPr id="15" name="Picture 14" descr="noaa_circ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791200"/>
            <a:ext cx="914400" cy="914400"/>
          </a:xfrm>
          <a:prstGeom prst="rect">
            <a:avLst/>
          </a:prstGeom>
        </p:spPr>
      </p:pic>
      <p:pic>
        <p:nvPicPr>
          <p:cNvPr id="18" name="Picture 17" descr="nws_circ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5791200"/>
            <a:ext cx="914400" cy="91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1527048"/>
            <a:ext cx="1600200" cy="5178552"/>
          </a:xfrm>
        </p:spPr>
        <p:txBody>
          <a:bodyPr>
            <a:normAutofit/>
          </a:bodyPr>
          <a:lstStyle>
            <a:lvl1pPr marL="0" indent="119063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527047"/>
            <a:ext cx="6858000" cy="5148072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4764024" cy="4764024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14800" y="1600200"/>
            <a:ext cx="4764024" cy="4764024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914400"/>
            <a:ext cx="5715000" cy="5715000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00400" y="914400"/>
            <a:ext cx="5715000" cy="5715000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0x500 side-by-s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28600" y="1600200"/>
            <a:ext cx="4233672" cy="4233672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4681728" y="1600200"/>
            <a:ext cx="4233672" cy="4233672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0" y="914400"/>
            <a:ext cx="4233672" cy="457200"/>
          </a:xfrm>
        </p:spPr>
        <p:txBody>
          <a:bodyPr/>
          <a:lstStyle>
            <a:lvl1pPr algn="ctr">
              <a:buNone/>
              <a:defRPr b="1">
                <a:solidFill>
                  <a:srgbClr val="F5AD7C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81728" y="914400"/>
            <a:ext cx="4233672" cy="457200"/>
          </a:xfrm>
        </p:spPr>
        <p:txBody>
          <a:bodyPr/>
          <a:lstStyle>
            <a:lvl1pPr algn="ctr">
              <a:buNone/>
              <a:defRPr b="1">
                <a:solidFill>
                  <a:srgbClr val="F5AD7C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2"/>
          </p:nvPr>
        </p:nvSpPr>
        <p:spPr>
          <a:xfrm>
            <a:off x="228600" y="6062472"/>
            <a:ext cx="8686800" cy="566928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383280" cy="4764024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9476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2120" y="1600200"/>
            <a:ext cx="3383280" cy="4764024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Horizontal Image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371600"/>
            <a:ext cx="8686800" cy="2514600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114800"/>
            <a:ext cx="8686800" cy="2514600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86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371599"/>
            <a:ext cx="3657600" cy="5257800"/>
          </a:xfrm>
        </p:spPr>
        <p:txBody>
          <a:bodyPr/>
          <a:lstStyle>
            <a:lvl1pPr marL="228600" indent="-228600">
              <a:defRPr sz="2400"/>
            </a:lvl1pPr>
            <a:lvl2pPr marL="576263" indent="-228600">
              <a:defRPr sz="2000"/>
            </a:lvl2pPr>
            <a:lvl3pPr marL="914400" indent="-228600">
              <a:buNone/>
              <a:tabLst/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97280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4480"/>
            <a:ext cx="5669280" cy="50292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b="0"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48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657600" cy="5257800"/>
          </a:xfrm>
        </p:spPr>
        <p:txBody>
          <a:bodyPr/>
          <a:lstStyle>
            <a:lvl1pPr marL="228600" indent="-228600">
              <a:defRPr sz="2400"/>
            </a:lvl1pPr>
            <a:lvl2pPr marL="576263" indent="-228600">
              <a:defRPr sz="2000">
                <a:solidFill>
                  <a:schemeClr val="bg1"/>
                </a:solidFill>
              </a:defRPr>
            </a:lvl2pPr>
            <a:lvl3pPr marL="914400" indent="-228600">
              <a:buNone/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600199"/>
            <a:ext cx="8229600" cy="48006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457199" y="1600200"/>
            <a:ext cx="8229600" cy="4800600"/>
          </a:xfrm>
        </p:spPr>
        <p:txBody>
          <a:bodyPr/>
          <a:lstStyle/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>
                <a:solidFill>
                  <a:srgbClr val="F9F93D"/>
                </a:solidFill>
              </a:defRPr>
            </a:lvl1pPr>
          </a:lstStyle>
          <a:p>
            <a:r>
              <a:rPr lang="en-US" dirty="0" smtClean="0"/>
              <a:t>Presentation Color Palette</a:t>
            </a:r>
            <a:endParaRPr lang="en-US" dirty="0"/>
          </a:p>
        </p:txBody>
      </p:sp>
      <p:grpSp>
        <p:nvGrpSpPr>
          <p:cNvPr id="2" name="Group 35"/>
          <p:cNvGrpSpPr/>
          <p:nvPr userDrawn="1"/>
        </p:nvGrpSpPr>
        <p:grpSpPr>
          <a:xfrm>
            <a:off x="1122071" y="2031071"/>
            <a:ext cx="1033430" cy="890887"/>
            <a:chOff x="4700746" y="1042842"/>
            <a:chExt cx="1033430" cy="890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Hexagon 34"/>
            <p:cNvSpPr>
              <a:spLocks noChangeAspect="1"/>
            </p:cNvSpPr>
            <p:nvPr userDrawn="1"/>
          </p:nvSpPr>
          <p:spPr>
            <a:xfrm>
              <a:off x="4700746" y="1042842"/>
              <a:ext cx="1033430" cy="890887"/>
            </a:xfrm>
            <a:prstGeom prst="hexagon">
              <a:avLst/>
            </a:prstGeom>
            <a:solidFill>
              <a:srgbClr val="0A34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Hexagon 32"/>
            <p:cNvSpPr>
              <a:spLocks noChangeAspect="1"/>
            </p:cNvSpPr>
            <p:nvPr userDrawn="1"/>
          </p:nvSpPr>
          <p:spPr>
            <a:xfrm>
              <a:off x="4765337" y="1098523"/>
              <a:ext cx="904248" cy="779525"/>
            </a:xfrm>
            <a:prstGeom prst="hexagon">
              <a:avLst/>
            </a:prstGeom>
            <a:solidFill>
              <a:srgbClr val="91D3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Hexagon 33"/>
            <p:cNvSpPr/>
            <p:nvPr userDrawn="1"/>
          </p:nvSpPr>
          <p:spPr>
            <a:xfrm>
              <a:off x="4826011" y="1150828"/>
              <a:ext cx="782900" cy="674914"/>
            </a:xfrm>
            <a:prstGeom prst="hexagon">
              <a:avLst/>
            </a:prstGeom>
            <a:solidFill>
              <a:srgbClr val="4583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36"/>
          <p:cNvGrpSpPr/>
          <p:nvPr userDrawn="1"/>
        </p:nvGrpSpPr>
        <p:grpSpPr>
          <a:xfrm>
            <a:off x="1122073" y="5750138"/>
            <a:ext cx="1033426" cy="890887"/>
            <a:chOff x="544275" y="2399200"/>
            <a:chExt cx="1033426" cy="890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Hexagon 24"/>
            <p:cNvSpPr>
              <a:spLocks noChangeAspect="1"/>
            </p:cNvSpPr>
            <p:nvPr userDrawn="1"/>
          </p:nvSpPr>
          <p:spPr>
            <a:xfrm>
              <a:off x="544275" y="2399200"/>
              <a:ext cx="1033426" cy="890887"/>
            </a:xfrm>
            <a:prstGeom prst="hexagon">
              <a:avLst/>
            </a:prstGeom>
            <a:solidFill>
              <a:srgbClr val="4607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Hexagon 26"/>
            <p:cNvSpPr>
              <a:spLocks noChangeAspect="1"/>
            </p:cNvSpPr>
            <p:nvPr userDrawn="1"/>
          </p:nvSpPr>
          <p:spPr>
            <a:xfrm>
              <a:off x="608863" y="2454881"/>
              <a:ext cx="904250" cy="779525"/>
            </a:xfrm>
            <a:prstGeom prst="hexagon">
              <a:avLst/>
            </a:prstGeom>
            <a:solidFill>
              <a:srgbClr val="F19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Hexagon 25"/>
            <p:cNvSpPr/>
            <p:nvPr userDrawn="1"/>
          </p:nvSpPr>
          <p:spPr>
            <a:xfrm>
              <a:off x="669538" y="2507186"/>
              <a:ext cx="782900" cy="674914"/>
            </a:xfrm>
            <a:prstGeom prst="hexagon">
              <a:avLst/>
            </a:prstGeom>
            <a:solidFill>
              <a:srgbClr val="A342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7"/>
          <p:cNvGrpSpPr/>
          <p:nvPr userDrawn="1"/>
        </p:nvGrpSpPr>
        <p:grpSpPr>
          <a:xfrm>
            <a:off x="1122073" y="4514077"/>
            <a:ext cx="1033426" cy="890887"/>
            <a:chOff x="332004" y="4256305"/>
            <a:chExt cx="1033426" cy="890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Hexagon 29"/>
            <p:cNvSpPr>
              <a:spLocks noChangeAspect="1"/>
            </p:cNvSpPr>
            <p:nvPr userDrawn="1"/>
          </p:nvSpPr>
          <p:spPr>
            <a:xfrm>
              <a:off x="332004" y="4256305"/>
              <a:ext cx="1033426" cy="890887"/>
            </a:xfrm>
            <a:prstGeom prst="hexagon">
              <a:avLst/>
            </a:prstGeom>
            <a:solidFill>
              <a:srgbClr val="8E2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Hexagon 27"/>
            <p:cNvSpPr>
              <a:spLocks noChangeAspect="1"/>
            </p:cNvSpPr>
            <p:nvPr userDrawn="1"/>
          </p:nvSpPr>
          <p:spPr>
            <a:xfrm>
              <a:off x="396593" y="4311986"/>
              <a:ext cx="904249" cy="779525"/>
            </a:xfrm>
            <a:prstGeom prst="hexagon">
              <a:avLst/>
            </a:prstGeom>
            <a:solidFill>
              <a:srgbClr val="F5AD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Hexagon 28"/>
            <p:cNvSpPr/>
            <p:nvPr userDrawn="1"/>
          </p:nvSpPr>
          <p:spPr>
            <a:xfrm>
              <a:off x="457267" y="4364291"/>
              <a:ext cx="782900" cy="674914"/>
            </a:xfrm>
            <a:prstGeom prst="hexagon">
              <a:avLst/>
            </a:prstGeom>
            <a:solidFill>
              <a:srgbClr val="F371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38"/>
          <p:cNvGrpSpPr/>
          <p:nvPr userDrawn="1"/>
        </p:nvGrpSpPr>
        <p:grpSpPr>
          <a:xfrm>
            <a:off x="1122074" y="3288903"/>
            <a:ext cx="1033425" cy="890887"/>
            <a:chOff x="477918" y="5067289"/>
            <a:chExt cx="1033425" cy="890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Hexagon 30"/>
            <p:cNvSpPr>
              <a:spLocks noChangeAspect="1"/>
            </p:cNvSpPr>
            <p:nvPr userDrawn="1"/>
          </p:nvSpPr>
          <p:spPr>
            <a:xfrm>
              <a:off x="477918" y="5067289"/>
              <a:ext cx="1033425" cy="890887"/>
            </a:xfrm>
            <a:prstGeom prst="hexagon">
              <a:avLst/>
            </a:prstGeom>
            <a:solidFill>
              <a:srgbClr val="9E9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Hexagon 31"/>
            <p:cNvSpPr>
              <a:spLocks noChangeAspect="1"/>
            </p:cNvSpPr>
            <p:nvPr userDrawn="1"/>
          </p:nvSpPr>
          <p:spPr>
            <a:xfrm>
              <a:off x="564036" y="5141530"/>
              <a:ext cx="861189" cy="742405"/>
            </a:xfrm>
            <a:prstGeom prst="hexagon">
              <a:avLst/>
            </a:prstGeom>
            <a:solidFill>
              <a:srgbClr val="F9F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Rectangle 39"/>
          <p:cNvSpPr/>
          <p:nvPr userDrawn="1"/>
        </p:nvSpPr>
        <p:spPr>
          <a:xfrm>
            <a:off x="2688747" y="5738381"/>
            <a:ext cx="1371600" cy="914400"/>
          </a:xfrm>
          <a:prstGeom prst="rect">
            <a:avLst/>
          </a:prstGeom>
          <a:solidFill>
            <a:srgbClr val="A342A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477120" y="5738381"/>
            <a:ext cx="1371600" cy="914400"/>
          </a:xfrm>
          <a:prstGeom prst="rect">
            <a:avLst/>
          </a:prstGeom>
          <a:solidFill>
            <a:srgbClr val="F199F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6477120" y="4502320"/>
            <a:ext cx="1371600" cy="914400"/>
          </a:xfrm>
          <a:prstGeom prst="rect">
            <a:avLst/>
          </a:prstGeom>
          <a:solidFill>
            <a:srgbClr val="F5AD7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2688747" y="4502320"/>
            <a:ext cx="1371600" cy="914400"/>
          </a:xfrm>
          <a:prstGeom prst="rect">
            <a:avLst/>
          </a:prstGeom>
          <a:solidFill>
            <a:srgbClr val="F3713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4615524" y="4502320"/>
            <a:ext cx="1371600" cy="914400"/>
          </a:xfrm>
          <a:prstGeom prst="rect">
            <a:avLst/>
          </a:prstGeom>
          <a:solidFill>
            <a:srgbClr val="8E2F1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 userDrawn="1"/>
        </p:nvSpPr>
        <p:spPr>
          <a:xfrm>
            <a:off x="6477120" y="2019314"/>
            <a:ext cx="1371600" cy="914400"/>
          </a:xfrm>
          <a:prstGeom prst="rect">
            <a:avLst/>
          </a:prstGeom>
          <a:solidFill>
            <a:srgbClr val="91D3F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2688747" y="2014849"/>
            <a:ext cx="1371600" cy="914400"/>
          </a:xfrm>
          <a:prstGeom prst="rect">
            <a:avLst/>
          </a:prstGeom>
          <a:solidFill>
            <a:srgbClr val="4583B6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4615524" y="2019314"/>
            <a:ext cx="1371600" cy="914400"/>
          </a:xfrm>
          <a:prstGeom prst="rect">
            <a:avLst/>
          </a:prstGeom>
          <a:solidFill>
            <a:srgbClr val="0A345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 userDrawn="1"/>
        </p:nvSpPr>
        <p:spPr>
          <a:xfrm>
            <a:off x="4615524" y="3277146"/>
            <a:ext cx="1371600" cy="914400"/>
          </a:xfrm>
          <a:prstGeom prst="rect">
            <a:avLst/>
          </a:prstGeom>
          <a:solidFill>
            <a:srgbClr val="9E9E2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2688747" y="3277146"/>
            <a:ext cx="1371600" cy="914400"/>
          </a:xfrm>
          <a:prstGeom prst="rect">
            <a:avLst/>
          </a:prstGeom>
          <a:solidFill>
            <a:srgbClr val="F9F93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 userDrawn="1"/>
        </p:nvSpPr>
        <p:spPr>
          <a:xfrm>
            <a:off x="4615524" y="5738381"/>
            <a:ext cx="1371600" cy="914400"/>
          </a:xfrm>
          <a:prstGeom prst="rect">
            <a:avLst/>
          </a:prstGeom>
          <a:solidFill>
            <a:srgbClr val="460746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 userDrawn="1"/>
        </p:nvSpPr>
        <p:spPr>
          <a:xfrm>
            <a:off x="2688747" y="2014849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69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131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182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2688747" y="3266703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249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249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61</a:t>
            </a:r>
            <a:endParaRPr lang="en-US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2688747" y="4507671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243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113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61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2688747" y="5726868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163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66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163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4615544" y="2003963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52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93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6466115" y="2003963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145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211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242</a:t>
            </a:r>
            <a:endParaRPr lang="en-US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4626400" y="3266703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158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158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33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4626402" y="4507671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142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47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16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4626401" y="5726868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70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70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6476974" y="4507671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245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173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124</a:t>
            </a:r>
            <a:endParaRPr lang="en-US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6476972" y="5726868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241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153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241</a:t>
            </a:r>
            <a:endParaRPr lang="en-US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2667000" y="1600211"/>
            <a:ext cx="139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Midtones</a:t>
            </a: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4572000" y="1600211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Dark  Shade</a:t>
            </a: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6466115" y="1600211"/>
            <a:ext cx="139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Highlight</a:t>
            </a: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5760"/>
            <a:ext cx="8229600" cy="1554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10512"/>
            <a:ext cx="6400800" cy="1371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5788152"/>
            <a:ext cx="914400" cy="914400"/>
          </a:xfrm>
          <a:prstGeom prst="rect">
            <a:avLst/>
          </a:prstGeom>
        </p:spPr>
      </p:pic>
      <p:pic>
        <p:nvPicPr>
          <p:cNvPr id="6" name="Picture 5" descr="WDTBlogoNE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00" y="5788152"/>
            <a:ext cx="907420" cy="914400"/>
          </a:xfrm>
          <a:prstGeom prst="rect">
            <a:avLst/>
          </a:prstGeom>
        </p:spPr>
      </p:pic>
      <p:pic>
        <p:nvPicPr>
          <p:cNvPr id="7" name="Picture 6" descr="noaa_circ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32512" y="5788152"/>
            <a:ext cx="914400" cy="914400"/>
          </a:xfrm>
          <a:prstGeom prst="rect">
            <a:avLst/>
          </a:prstGeom>
        </p:spPr>
      </p:pic>
      <p:pic>
        <p:nvPicPr>
          <p:cNvPr id="8" name="Picture 7" descr="nws_circl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375512" y="5788152"/>
            <a:ext cx="914400" cy="91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983480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Font: Myriad Pro Light (32 pt)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457200" y="1600200"/>
            <a:ext cx="8229600" cy="498348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First level body text: Verdana (24 pt)</a:t>
            </a:r>
          </a:p>
          <a:p>
            <a:pPr lvl="1"/>
            <a:r>
              <a:rPr lang="en-US" dirty="0" smtClean="0"/>
              <a:t>Second level text: Verdana (20 pt) </a:t>
            </a:r>
          </a:p>
          <a:p>
            <a:pPr lvl="2"/>
            <a:r>
              <a:rPr lang="en-US" dirty="0" smtClean="0"/>
              <a:t>Third level text: Verdana (18 pt)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Screen Image (1024x768)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025"/>
            <a:ext cx="8229600" cy="584775"/>
          </a:xfrm>
          <a:solidFill>
            <a:schemeClr val="tx1">
              <a:alpha val="75000"/>
            </a:schemeClr>
          </a:solidFill>
          <a:ln w="25400"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Bleed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672" y="228600"/>
            <a:ext cx="3538728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5148072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2" y="1371599"/>
            <a:ext cx="3538728" cy="5212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538728" cy="914400"/>
          </a:xfrm>
        </p:spPr>
        <p:txBody>
          <a:bodyPr>
            <a:noAutofit/>
          </a:bodyPr>
          <a:lstStyle>
            <a:lvl1pPr>
              <a:defRPr sz="2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95928" y="0"/>
            <a:ext cx="5148072" cy="6858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538728" cy="5212080"/>
          </a:xfrm>
        </p:spPr>
        <p:txBody>
          <a:bodyPr/>
          <a:lstStyle>
            <a:lvl1pPr>
              <a:defRPr sz="2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0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1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16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1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and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7048"/>
            <a:ext cx="1600200" cy="5178552"/>
          </a:xfrm>
        </p:spPr>
        <p:txBody>
          <a:bodyPr lIns="0" rIns="0">
            <a:normAutofit/>
          </a:bodyPr>
          <a:lstStyle>
            <a:lvl1pPr marL="0" indent="119063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7400" y="1527047"/>
            <a:ext cx="6858000" cy="5148072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1010096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/>
          <a:srcRect l="2915" r="47557" b="50455"/>
          <a:stretch>
            <a:fillRect/>
          </a:stretch>
        </p:blipFill>
        <p:spPr>
          <a:xfrm>
            <a:off x="0" y="0"/>
            <a:ext cx="914014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599"/>
            <a:ext cx="566928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 Light" pitchFamily="34" charset="0"/>
          <a:ea typeface="+mj-ea"/>
          <a:cs typeface="MV Boli" pitchFamily="2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5AD7C"/>
        </a:buClr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240"/>
        </a:spcBef>
        <a:buClr>
          <a:srgbClr val="F5AD7C"/>
        </a:buClr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Clr>
          <a:srgbClr val="F5AD7C"/>
        </a:buClr>
        <a:buFont typeface="Arial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bg1">
              <a:lumMod val="8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eel-blue-bckgrd-with-noise2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599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2436C73-EC7A-4803-A364-529B1C9B0817}" type="datetimeFigureOut">
              <a:rPr lang="en-US" smtClean="0"/>
              <a:pPr/>
              <a:t>3/18/2011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C609993-28A5-4BCA-BC4A-002456A13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F9F93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5AD7C"/>
        </a:buClr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240"/>
        </a:spcBef>
        <a:buClr>
          <a:srgbClr val="F5AD7C"/>
        </a:buClr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Clr>
          <a:srgbClr val="F5AD7C"/>
        </a:buClr>
        <a:buFont typeface="Arial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C3987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600" cy="15544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Warning Decision Training Branch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Souper Computer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or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Building Ensembles in a Bottle</a:t>
            </a:r>
            <a:endParaRPr lang="en-US" sz="2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924800" cy="13716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Ed Mahoney, WDTB</a:t>
            </a:r>
          </a:p>
          <a:p>
            <a:endParaRPr lang="en-US" sz="1600" dirty="0" smtClean="0"/>
          </a:p>
          <a:p>
            <a:r>
              <a:rPr lang="en-US" sz="1600" dirty="0" smtClean="0"/>
              <a:t>22 March 2010        GLOMW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48000" y="2057400"/>
            <a:ext cx="3124200" cy="2147887"/>
            <a:chOff x="2590800" y="1981200"/>
            <a:chExt cx="5079438" cy="3824287"/>
          </a:xfrm>
        </p:grpSpPr>
        <p:grpSp>
          <p:nvGrpSpPr>
            <p:cNvPr id="13" name="Group 6"/>
            <p:cNvGrpSpPr/>
            <p:nvPr/>
          </p:nvGrpSpPr>
          <p:grpSpPr>
            <a:xfrm>
              <a:off x="2590800" y="1981200"/>
              <a:ext cx="5079438" cy="3824287"/>
              <a:chOff x="2590800" y="1981200"/>
              <a:chExt cx="5079438" cy="3824287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90800" y="1981200"/>
                <a:ext cx="5079438" cy="3824287"/>
              </a:xfrm>
              <a:prstGeom prst="rect">
                <a:avLst/>
              </a:prstGeom>
              <a:noFill/>
              <a:ln w="9525">
                <a:solidFill>
                  <a:schemeClr val="accent1">
                    <a:shade val="50000"/>
                    <a:alpha val="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33800" y="2819400"/>
                <a:ext cx="2362200" cy="1651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3733800" y="2819400"/>
                <a:ext cx="2362200" cy="1676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4114800" y="3124200"/>
              <a:ext cx="2209800" cy="45719"/>
            </a:xfrm>
            <a:prstGeom prst="ellipse">
              <a:avLst/>
            </a:prstGeom>
            <a:blipFill dpi="0" rotWithShape="1">
              <a:blip r:embed="rId4" cstate="print">
                <a:alphaModFix amt="91000"/>
              </a:blip>
              <a:srcRect/>
              <a:tile tx="0" ty="0" sx="100000" sy="100000" flip="y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perComputer Node.gif"/>
          <p:cNvPicPr>
            <a:picLocks noChangeAspect="1"/>
          </p:cNvPicPr>
          <p:nvPr/>
        </p:nvPicPr>
        <p:blipFill>
          <a:blip r:embed="rId2" cstate="print"/>
          <a:srcRect t="14103"/>
          <a:stretch>
            <a:fillRect/>
          </a:stretch>
        </p:blipFill>
        <p:spPr>
          <a:xfrm>
            <a:off x="3505200" y="1752600"/>
            <a:ext cx="5248275" cy="510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Souper Computer Node</a:t>
            </a:r>
            <a:br>
              <a:rPr lang="en-US" dirty="0" smtClean="0"/>
            </a:br>
            <a:endParaRPr lang="en-US" sz="2200" dirty="0"/>
          </a:p>
        </p:txBody>
      </p:sp>
      <p:pic>
        <p:nvPicPr>
          <p:cNvPr id="6" name="Picture 5" descr="SuperComputer Node.gif"/>
          <p:cNvPicPr>
            <a:picLocks noChangeAspect="1"/>
          </p:cNvPicPr>
          <p:nvPr/>
        </p:nvPicPr>
        <p:blipFill>
          <a:blip r:embed="rId2" cstate="print"/>
          <a:srcRect t="1282" b="91026"/>
          <a:stretch>
            <a:fillRect/>
          </a:stretch>
        </p:blipFill>
        <p:spPr>
          <a:xfrm>
            <a:off x="3505200" y="1295400"/>
            <a:ext cx="5248275" cy="4572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914400" y="2590800"/>
            <a:ext cx="3940475" cy="369332"/>
            <a:chOff x="914400" y="2590800"/>
            <a:chExt cx="3940475" cy="369332"/>
          </a:xfrm>
        </p:grpSpPr>
        <p:cxnSp>
          <p:nvCxnSpPr>
            <p:cNvPr id="14" name="Straight Arrow Connector 13"/>
            <p:cNvCxnSpPr>
              <a:stCxn id="9" idx="3"/>
            </p:cNvCxnSpPr>
            <p:nvPr/>
          </p:nvCxnSpPr>
          <p:spPr>
            <a:xfrm>
              <a:off x="2688925" y="2775466"/>
              <a:ext cx="2165950" cy="87868"/>
            </a:xfrm>
            <a:prstGeom prst="straightConnector1">
              <a:avLst/>
            </a:prstGeom>
            <a:ln w="19050" cap="sq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914400" y="2590800"/>
              <a:ext cx="1774525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6-Core Processor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90600" y="4724400"/>
            <a:ext cx="1600503" cy="1898650"/>
            <a:chOff x="990600" y="4724400"/>
            <a:chExt cx="1600503" cy="1898650"/>
          </a:xfrm>
        </p:grpSpPr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5029200"/>
              <a:ext cx="1600200" cy="159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990600" y="4724400"/>
              <a:ext cx="1600503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And More Fans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43000" y="1828800"/>
            <a:ext cx="2743200" cy="762000"/>
            <a:chOff x="1143000" y="1828800"/>
            <a:chExt cx="2743200" cy="762000"/>
          </a:xfrm>
        </p:grpSpPr>
        <p:sp>
          <p:nvSpPr>
            <p:cNvPr id="8" name="TextBox 7"/>
            <p:cNvSpPr txBox="1"/>
            <p:nvPr/>
          </p:nvSpPr>
          <p:spPr>
            <a:xfrm>
              <a:off x="1143000" y="1828800"/>
              <a:ext cx="127022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Lots ‘o Fans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8" idx="3"/>
            </p:cNvCxnSpPr>
            <p:nvPr/>
          </p:nvCxnSpPr>
          <p:spPr>
            <a:xfrm>
              <a:off x="2413220" y="2013466"/>
              <a:ext cx="1472980" cy="577334"/>
            </a:xfrm>
            <a:prstGeom prst="straightConnector1">
              <a:avLst/>
            </a:prstGeom>
            <a:ln w="19050" cap="sq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219200" y="3200400"/>
            <a:ext cx="3200400" cy="674132"/>
            <a:chOff x="1219200" y="3200400"/>
            <a:chExt cx="3200400" cy="674132"/>
          </a:xfrm>
        </p:grpSpPr>
        <p:sp>
          <p:nvSpPr>
            <p:cNvPr id="10" name="TextBox 9"/>
            <p:cNvSpPr txBox="1"/>
            <p:nvPr/>
          </p:nvSpPr>
          <p:spPr>
            <a:xfrm>
              <a:off x="1219200" y="3505200"/>
              <a:ext cx="1080745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4GB RAM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0" idx="3"/>
            </p:cNvCxnSpPr>
            <p:nvPr/>
          </p:nvCxnSpPr>
          <p:spPr>
            <a:xfrm flipV="1">
              <a:off x="2299945" y="3200400"/>
              <a:ext cx="2119655" cy="489466"/>
            </a:xfrm>
            <a:prstGeom prst="straightConnector1">
              <a:avLst/>
            </a:prstGeom>
            <a:ln w="19050" cap="sq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4 Nodes to Build the eWRFs</a:t>
            </a:r>
            <a:br>
              <a:rPr lang="en-US" dirty="0" smtClean="0"/>
            </a:br>
            <a:r>
              <a:rPr lang="en-US" dirty="0" smtClean="0"/>
              <a:t>The NAM Cycle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ensembleflow.png"/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rcRect t="15909" b="44137"/>
          <a:stretch>
            <a:fillRect/>
          </a:stretch>
        </p:blipFill>
        <p:spPr>
          <a:xfrm>
            <a:off x="3505200" y="3429000"/>
            <a:ext cx="5029200" cy="1339583"/>
          </a:xfrm>
        </p:spPr>
      </p:pic>
      <p:grpSp>
        <p:nvGrpSpPr>
          <p:cNvPr id="47" name="Group 46"/>
          <p:cNvGrpSpPr/>
          <p:nvPr/>
        </p:nvGrpSpPr>
        <p:grpSpPr>
          <a:xfrm>
            <a:off x="685800" y="3163669"/>
            <a:ext cx="3200400" cy="1027331"/>
            <a:chOff x="685800" y="3163669"/>
            <a:chExt cx="3200400" cy="1027331"/>
          </a:xfrm>
        </p:grpSpPr>
        <p:sp>
          <p:nvSpPr>
            <p:cNvPr id="8" name="TextBox 7"/>
            <p:cNvSpPr txBox="1"/>
            <p:nvPr/>
          </p:nvSpPr>
          <p:spPr>
            <a:xfrm>
              <a:off x="685800" y="3544669"/>
              <a:ext cx="1270220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Model Core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 flipV="1">
              <a:off x="1956020" y="3163669"/>
              <a:ext cx="1930180" cy="704166"/>
            </a:xfrm>
            <a:prstGeom prst="straightConnector1">
              <a:avLst/>
            </a:prstGeom>
            <a:ln w="19050" cap="sq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85800" y="2173069"/>
            <a:ext cx="3200400" cy="646331"/>
            <a:chOff x="685800" y="2173069"/>
            <a:chExt cx="3200400" cy="646331"/>
          </a:xfrm>
        </p:grpSpPr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 flipV="1">
              <a:off x="1956020" y="2438400"/>
              <a:ext cx="1930180" cy="57835"/>
            </a:xfrm>
            <a:prstGeom prst="straightConnector1">
              <a:avLst/>
            </a:prstGeom>
            <a:ln w="19050" cap="sq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85800" y="2173069"/>
              <a:ext cx="1270220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Boundary Conditions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85800" y="5068669"/>
            <a:ext cx="3048000" cy="646331"/>
            <a:chOff x="685800" y="5068669"/>
            <a:chExt cx="3048000" cy="646331"/>
          </a:xfrm>
        </p:grpSpPr>
        <p:cxnSp>
          <p:nvCxnSpPr>
            <p:cNvPr id="18" name="Straight Arrow Connector 17"/>
            <p:cNvCxnSpPr>
              <a:stCxn id="16" idx="3"/>
            </p:cNvCxnSpPr>
            <p:nvPr/>
          </p:nvCxnSpPr>
          <p:spPr>
            <a:xfrm flipV="1">
              <a:off x="1956020" y="5181600"/>
              <a:ext cx="1777780" cy="210235"/>
            </a:xfrm>
            <a:prstGeom prst="straightConnector1">
              <a:avLst/>
            </a:prstGeom>
            <a:ln w="19050" cap="sq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85800" y="5068669"/>
              <a:ext cx="1270220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Convective Scheme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381180" y="3004185"/>
            <a:ext cx="1638620" cy="27241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NMM</a:t>
            </a:r>
            <a:endParaRPr lang="en-US" sz="1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553200" y="2971800"/>
            <a:ext cx="1562420" cy="27241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ARW</a:t>
            </a:r>
            <a:endParaRPr lang="en-US" sz="1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419600" y="5029200"/>
            <a:ext cx="533400" cy="272415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KF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86400" y="5029200"/>
            <a:ext cx="533400" cy="272415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BMJ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53200" y="5029200"/>
            <a:ext cx="533400" cy="272415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KF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20000" y="5029200"/>
            <a:ext cx="533400" cy="272415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BMJ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43400" y="2286000"/>
            <a:ext cx="3810000" cy="272415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NAM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4 Nodes to Build the eWRFs</a:t>
            </a:r>
            <a:br>
              <a:rPr lang="en-US" dirty="0" smtClean="0"/>
            </a:br>
            <a:r>
              <a:rPr lang="en-US" dirty="0" smtClean="0"/>
              <a:t>The GFS Cycle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ensembleflow.png"/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rcRect t="15909" b="44137"/>
          <a:stretch>
            <a:fillRect/>
          </a:stretch>
        </p:blipFill>
        <p:spPr>
          <a:xfrm>
            <a:off x="3505200" y="3429000"/>
            <a:ext cx="5029200" cy="1339583"/>
          </a:xfrm>
        </p:spPr>
      </p:pic>
      <p:grpSp>
        <p:nvGrpSpPr>
          <p:cNvPr id="3" name="Group 46"/>
          <p:cNvGrpSpPr/>
          <p:nvPr/>
        </p:nvGrpSpPr>
        <p:grpSpPr>
          <a:xfrm>
            <a:off x="685800" y="3163669"/>
            <a:ext cx="3200400" cy="1027331"/>
            <a:chOff x="685800" y="3163669"/>
            <a:chExt cx="3200400" cy="1027331"/>
          </a:xfrm>
        </p:grpSpPr>
        <p:sp>
          <p:nvSpPr>
            <p:cNvPr id="8" name="TextBox 7"/>
            <p:cNvSpPr txBox="1"/>
            <p:nvPr/>
          </p:nvSpPr>
          <p:spPr>
            <a:xfrm>
              <a:off x="685800" y="3544669"/>
              <a:ext cx="1270220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Model Core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 flipV="1">
              <a:off x="1956020" y="3163669"/>
              <a:ext cx="1930180" cy="704166"/>
            </a:xfrm>
            <a:prstGeom prst="straightConnector1">
              <a:avLst/>
            </a:prstGeom>
            <a:ln w="19050" cap="sq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5"/>
          <p:cNvGrpSpPr/>
          <p:nvPr/>
        </p:nvGrpSpPr>
        <p:grpSpPr>
          <a:xfrm>
            <a:off x="685800" y="2173069"/>
            <a:ext cx="3200400" cy="646331"/>
            <a:chOff x="685800" y="2173069"/>
            <a:chExt cx="3200400" cy="646331"/>
          </a:xfrm>
        </p:grpSpPr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 flipV="1">
              <a:off x="1956020" y="2438400"/>
              <a:ext cx="1930180" cy="57835"/>
            </a:xfrm>
            <a:prstGeom prst="straightConnector1">
              <a:avLst/>
            </a:prstGeom>
            <a:ln w="19050" cap="sq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85800" y="2173069"/>
              <a:ext cx="1270220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Boundary Conditions</a:t>
              </a:r>
              <a:endParaRPr lang="en-US" dirty="0"/>
            </a:p>
          </p:txBody>
        </p:sp>
      </p:grpSp>
      <p:grpSp>
        <p:nvGrpSpPr>
          <p:cNvPr id="5" name="Group 49"/>
          <p:cNvGrpSpPr/>
          <p:nvPr/>
        </p:nvGrpSpPr>
        <p:grpSpPr>
          <a:xfrm>
            <a:off x="685800" y="5068669"/>
            <a:ext cx="3048000" cy="646331"/>
            <a:chOff x="685800" y="5068669"/>
            <a:chExt cx="3048000" cy="646331"/>
          </a:xfrm>
        </p:grpSpPr>
        <p:cxnSp>
          <p:nvCxnSpPr>
            <p:cNvPr id="18" name="Straight Arrow Connector 17"/>
            <p:cNvCxnSpPr>
              <a:stCxn id="16" idx="3"/>
            </p:cNvCxnSpPr>
            <p:nvPr/>
          </p:nvCxnSpPr>
          <p:spPr>
            <a:xfrm flipV="1">
              <a:off x="1956020" y="5181600"/>
              <a:ext cx="1777780" cy="210235"/>
            </a:xfrm>
            <a:prstGeom prst="straightConnector1">
              <a:avLst/>
            </a:prstGeom>
            <a:ln w="19050" cap="sq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85800" y="5068669"/>
              <a:ext cx="1270220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Convective Scheme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381180" y="3004185"/>
            <a:ext cx="1638620" cy="272415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NMM</a:t>
            </a:r>
            <a:endParaRPr lang="en-US" sz="1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553200" y="2971800"/>
            <a:ext cx="1562420" cy="272415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ARW</a:t>
            </a:r>
            <a:endParaRPr lang="en-US" sz="1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419600" y="5029200"/>
            <a:ext cx="533400" cy="272415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KF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86400" y="5029200"/>
            <a:ext cx="533400" cy="272415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BMJ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53200" y="5029200"/>
            <a:ext cx="533400" cy="272415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KF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20000" y="5029200"/>
            <a:ext cx="533400" cy="272415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BMJ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43400" y="2286000"/>
            <a:ext cx="3810000" cy="27241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GFS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are the 16 Ensemble Members?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219200"/>
            <a:ext cx="6095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Forecast Hour F00 and F06 as Starting Boundary Conditions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447800" y="2057400"/>
            <a:ext cx="7010400" cy="990600"/>
            <a:chOff x="1447800" y="2057400"/>
            <a:chExt cx="7010400" cy="990600"/>
          </a:xfrm>
        </p:grpSpPr>
        <p:sp>
          <p:nvSpPr>
            <p:cNvPr id="6" name="Rectangle 5"/>
            <p:cNvSpPr/>
            <p:nvPr/>
          </p:nvSpPr>
          <p:spPr>
            <a:xfrm>
              <a:off x="1828800" y="2438400"/>
              <a:ext cx="6629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47800" y="2438400"/>
              <a:ext cx="381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F00</a:t>
              </a:r>
              <a:endParaRPr lang="en-US" sz="1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28800" y="2438400"/>
              <a:ext cx="381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F03</a:t>
              </a:r>
              <a:endParaRPr lang="en-US" sz="10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09800" y="2438400"/>
              <a:ext cx="381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F06</a:t>
              </a:r>
              <a:endParaRPr lang="en-US" sz="10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57800" y="2438400"/>
              <a:ext cx="381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F42</a:t>
              </a:r>
              <a:endParaRPr lang="en-US" sz="10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38800" y="2438400"/>
              <a:ext cx="381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F45</a:t>
              </a:r>
              <a:endParaRPr lang="en-US" sz="10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19800" y="2438400"/>
              <a:ext cx="381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F48</a:t>
              </a:r>
              <a:endParaRPr lang="en-US" sz="1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00800" y="2438400"/>
              <a:ext cx="2057400" cy="6096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24000" y="2057400"/>
              <a:ext cx="5066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12Z  NAM and GFS   Provide  8 Ensemble  Members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47800" y="3581400"/>
            <a:ext cx="4953000" cy="609600"/>
            <a:chOff x="1447800" y="3581400"/>
            <a:chExt cx="4953000" cy="609600"/>
          </a:xfrm>
        </p:grpSpPr>
        <p:sp>
          <p:nvSpPr>
            <p:cNvPr id="15" name="Rectangle 14"/>
            <p:cNvSpPr/>
            <p:nvPr/>
          </p:nvSpPr>
          <p:spPr>
            <a:xfrm>
              <a:off x="1447800" y="3581400"/>
              <a:ext cx="381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00" b="1" dirty="0" smtClean="0"/>
                <a:t>8am</a:t>
              </a:r>
            </a:p>
            <a:p>
              <a:pPr algn="ctr"/>
              <a:endParaRPr lang="en-US" sz="1000" b="1" dirty="0" smtClean="0"/>
            </a:p>
            <a:p>
              <a:pPr algn="ctr"/>
              <a:r>
                <a:rPr lang="en-US" sz="1000" b="1" dirty="0" smtClean="0"/>
                <a:t>Tue</a:t>
              </a:r>
              <a:endParaRPr lang="en-US" sz="10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19800" y="3581400"/>
              <a:ext cx="381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00" b="1" dirty="0" smtClean="0"/>
                <a:t>8am</a:t>
              </a:r>
            </a:p>
            <a:p>
              <a:pPr algn="ctr"/>
              <a:endParaRPr lang="en-US" sz="1000" b="1" dirty="0" smtClean="0"/>
            </a:p>
            <a:p>
              <a:pPr algn="ctr"/>
              <a:r>
                <a:rPr lang="en-US" sz="1000" b="1" dirty="0" smtClean="0"/>
                <a:t>Thr</a:t>
              </a:r>
              <a:endParaRPr lang="en-US" sz="1000" b="1" dirty="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1828800" y="3581400"/>
              <a:ext cx="419100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85800" y="4572000"/>
            <a:ext cx="7010400" cy="990600"/>
            <a:chOff x="685800" y="4572000"/>
            <a:chExt cx="7010400" cy="990600"/>
          </a:xfrm>
        </p:grpSpPr>
        <p:sp>
          <p:nvSpPr>
            <p:cNvPr id="18" name="Rectangle 17"/>
            <p:cNvSpPr/>
            <p:nvPr/>
          </p:nvSpPr>
          <p:spPr>
            <a:xfrm>
              <a:off x="1828800" y="4953000"/>
              <a:ext cx="5867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47800" y="4953000"/>
              <a:ext cx="381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F06</a:t>
              </a:r>
              <a:endParaRPr lang="en-US" sz="1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28800" y="4953000"/>
              <a:ext cx="381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F09</a:t>
              </a:r>
              <a:endParaRPr lang="en-US" sz="10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4953000"/>
              <a:ext cx="381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F12</a:t>
              </a:r>
              <a:endParaRPr lang="en-US" sz="1000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57800" y="4953000"/>
              <a:ext cx="381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F48</a:t>
              </a:r>
              <a:endParaRPr lang="en-US" sz="1000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638800" y="4953000"/>
              <a:ext cx="381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F51</a:t>
              </a:r>
              <a:endParaRPr lang="en-US" sz="10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19800" y="4953000"/>
              <a:ext cx="381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F54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00800" y="4953000"/>
              <a:ext cx="1295400" cy="6096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47800" y="4572000"/>
              <a:ext cx="4936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06Z  NAM and GFS  Provide  8  Ensemble Members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5800" y="4953000"/>
              <a:ext cx="762000" cy="6096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eWRF Production Status</a:t>
            </a:r>
            <a:endParaRPr lang="en-US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143000" y="1143000"/>
            <a:ext cx="39020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Current WRF Ensemble Status 12Z ensemble cycle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Ensembles initiated at f06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90600" y="2057401"/>
          <a:ext cx="7315200" cy="396239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31101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Element</a:t>
                      </a:r>
                      <a:endParaRPr lang="en-US" sz="1200" dirty="0"/>
                    </a:p>
                  </a:txBody>
                  <a:tcPr marL="10357" marR="10357" marT="10357" marB="1035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Status</a:t>
                      </a:r>
                    </a:p>
                  </a:txBody>
                  <a:tcPr marL="10357" marR="10357" marT="10357" marB="1035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Start</a:t>
                      </a:r>
                    </a:p>
                  </a:txBody>
                  <a:tcPr marL="10357" marR="10357" marT="10357" marB="1035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End</a:t>
                      </a:r>
                    </a:p>
                  </a:txBody>
                  <a:tcPr marL="10357" marR="10357" marT="10357" marB="1035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64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nmm_nam212_kf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Complete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06 Mar 11 08:36 UTC</a:t>
                      </a:r>
                      <a:br>
                        <a:rPr lang="pt-BR" sz="1200" dirty="0"/>
                      </a:br>
                      <a:endParaRPr lang="pt-BR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06 Mar 11 09:53 UTC</a:t>
                      </a:r>
                      <a:br>
                        <a:rPr lang="pt-BR" sz="1200" dirty="0"/>
                      </a:br>
                      <a:endParaRPr lang="pt-BR" sz="1200" dirty="0"/>
                    </a:p>
                  </a:txBody>
                  <a:tcPr marL="10357" marR="10357" marT="10357" marB="10357" anchor="ctr"/>
                </a:tc>
              </a:tr>
              <a:tr h="4564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nmm_nam212_bmj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Complete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06 Mar 11 08:36 UTC</a:t>
                      </a:r>
                      <a:br>
                        <a:rPr lang="pt-BR" sz="1200"/>
                      </a:br>
                      <a:endParaRPr lang="pt-BR" sz="120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06 Mar 11 10:17 UTC</a:t>
                      </a:r>
                      <a:br>
                        <a:rPr lang="pt-BR" sz="1200"/>
                      </a:br>
                      <a:endParaRPr lang="pt-BR" sz="1200"/>
                    </a:p>
                  </a:txBody>
                  <a:tcPr marL="10357" marR="10357" marT="10357" marB="10357" anchor="ctr"/>
                </a:tc>
              </a:tr>
              <a:tr h="4564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nmm_gfs_kf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Complete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06 Mar 11 10:36 UTC</a:t>
                      </a:r>
                      <a:br>
                        <a:rPr lang="pt-BR" sz="1200"/>
                      </a:br>
                      <a:endParaRPr lang="pt-BR" sz="120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06 Mar 11 12:04 UTC</a:t>
                      </a:r>
                      <a:br>
                        <a:rPr lang="pt-BR" sz="1200"/>
                      </a:br>
                      <a:endParaRPr lang="pt-BR" sz="1200"/>
                    </a:p>
                  </a:txBody>
                  <a:tcPr marL="10357" marR="10357" marT="10357" marB="10357" anchor="ctr"/>
                </a:tc>
              </a:tr>
              <a:tr h="4564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nmm_gfs_bmj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Complete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06 Mar 11 10:36 UTC</a:t>
                      </a:r>
                      <a:br>
                        <a:rPr lang="pt-BR" sz="1200"/>
                      </a:br>
                      <a:endParaRPr lang="pt-BR" sz="120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06 Mar 11 12:11 UTC</a:t>
                      </a:r>
                      <a:br>
                        <a:rPr lang="pt-BR" sz="1200"/>
                      </a:br>
                      <a:endParaRPr lang="pt-BR" sz="1200"/>
                    </a:p>
                  </a:txBody>
                  <a:tcPr marL="10357" marR="10357" marT="10357" marB="10357" anchor="ctr"/>
                </a:tc>
              </a:tr>
              <a:tr h="4564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arw_nam212_kf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Complete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06 Mar 11 14:13 UTC</a:t>
                      </a:r>
                      <a:br>
                        <a:rPr lang="pt-BR" sz="1200"/>
                      </a:br>
                      <a:endParaRPr lang="pt-BR" sz="120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06 Mar 11 15:39 UTC</a:t>
                      </a:r>
                      <a:br>
                        <a:rPr lang="pt-BR" sz="1200"/>
                      </a:br>
                      <a:endParaRPr lang="pt-BR" sz="1200"/>
                    </a:p>
                  </a:txBody>
                  <a:tcPr marL="10357" marR="10357" marT="10357" marB="10357" anchor="ctr"/>
                </a:tc>
              </a:tr>
              <a:tr h="4564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arw_nam212_bmj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Complete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06 Mar 11 14:13 UTC</a:t>
                      </a:r>
                      <a:br>
                        <a:rPr lang="pt-BR" sz="1200"/>
                      </a:br>
                      <a:endParaRPr lang="pt-BR" sz="120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06 Mar 11 16:01 UTC</a:t>
                      </a:r>
                      <a:br>
                        <a:rPr lang="pt-BR" sz="1200"/>
                      </a:br>
                      <a:endParaRPr lang="pt-BR" sz="1200"/>
                    </a:p>
                  </a:txBody>
                  <a:tcPr marL="10357" marR="10357" marT="10357" marB="10357" anchor="ctr"/>
                </a:tc>
              </a:tr>
              <a:tr h="4564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arw_gfs_kf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Complete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06 Mar 11 10:29 UTC</a:t>
                      </a:r>
                      <a:br>
                        <a:rPr lang="pt-BR" sz="1200"/>
                      </a:br>
                      <a:endParaRPr lang="pt-BR" sz="120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06 Mar 11 12:19 UTC</a:t>
                      </a:r>
                      <a:br>
                        <a:rPr lang="pt-BR" sz="1200"/>
                      </a:br>
                      <a:endParaRPr lang="pt-BR" sz="1200"/>
                    </a:p>
                  </a:txBody>
                  <a:tcPr marL="10357" marR="10357" marT="10357" marB="10357" anchor="ctr"/>
                </a:tc>
              </a:tr>
              <a:tr h="4564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arw_gfs_bmj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Complete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06 Mar 11 10:29 UTC</a:t>
                      </a:r>
                      <a:br>
                        <a:rPr lang="pt-BR" sz="1200" dirty="0"/>
                      </a:br>
                      <a:endParaRPr lang="pt-BR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06 Mar 11 11:51 UTC</a:t>
                      </a:r>
                      <a:br>
                        <a:rPr lang="pt-BR" sz="1200" dirty="0"/>
                      </a:br>
                      <a:endParaRPr lang="pt-BR" sz="1200" dirty="0"/>
                    </a:p>
                  </a:txBody>
                  <a:tcPr marL="10357" marR="10357" marT="10357" marB="10357" anchor="ctr"/>
                </a:tc>
              </a:tr>
            </a:tbl>
          </a:graphicData>
        </a:graphic>
      </p:graphicFrame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eWRF Production Status</a:t>
            </a:r>
            <a:endParaRPr lang="en-US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143000" y="1143000"/>
            <a:ext cx="39020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Current WRF Ensemble Status 12Z ensemble cycle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Ensembles initiated at f00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2057401"/>
          <a:ext cx="7315200" cy="396239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2999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Element</a:t>
                      </a:r>
                      <a:endParaRPr lang="en-US" sz="1200" dirty="0"/>
                    </a:p>
                  </a:txBody>
                  <a:tcPr marL="10357" marR="10357" marT="10357" marB="1035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Status</a:t>
                      </a:r>
                    </a:p>
                  </a:txBody>
                  <a:tcPr marL="10357" marR="10357" marT="10357" marB="1035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Start</a:t>
                      </a:r>
                    </a:p>
                  </a:txBody>
                  <a:tcPr marL="10357" marR="10357" marT="10357" marB="1035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End</a:t>
                      </a:r>
                    </a:p>
                  </a:txBody>
                  <a:tcPr marL="10357" marR="10357" marT="10357" marB="1035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78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nmm_nam212_kf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Complete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06 Mar 11 14:35 UTC</a:t>
                      </a:r>
                      <a:br>
                        <a:rPr lang="pt-BR" sz="1200" dirty="0"/>
                      </a:br>
                      <a:endParaRPr lang="pt-BR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06 Mar 11 15:52 UTC</a:t>
                      </a:r>
                      <a:br>
                        <a:rPr lang="pt-BR" sz="1200" dirty="0"/>
                      </a:br>
                      <a:endParaRPr lang="pt-BR" sz="1200" dirty="0"/>
                    </a:p>
                  </a:txBody>
                  <a:tcPr marL="10357" marR="10357" marT="10357" marB="10357" anchor="ctr"/>
                </a:tc>
              </a:tr>
              <a:tr h="4578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nmm_nam212_bmj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Complete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06 Mar 11 14:35 UTC</a:t>
                      </a:r>
                      <a:br>
                        <a:rPr lang="pt-BR" sz="1200"/>
                      </a:br>
                      <a:endParaRPr lang="pt-BR" sz="120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06 Mar 11 16:16 UTC</a:t>
                      </a:r>
                      <a:br>
                        <a:rPr lang="pt-BR" sz="1200"/>
                      </a:br>
                      <a:endParaRPr lang="pt-BR" sz="1200"/>
                    </a:p>
                  </a:txBody>
                  <a:tcPr marL="10357" marR="10357" marT="10357" marB="10357" anchor="ctr"/>
                </a:tc>
              </a:tr>
              <a:tr h="4578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nmm_gfs_kf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Complete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06 Mar 11 16:15 UTC</a:t>
                      </a:r>
                      <a:br>
                        <a:rPr lang="pt-BR" sz="1200"/>
                      </a:br>
                      <a:endParaRPr lang="pt-BR" sz="120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06 Mar 11 17:44 UTC</a:t>
                      </a:r>
                      <a:br>
                        <a:rPr lang="pt-BR" sz="1200"/>
                      </a:br>
                      <a:endParaRPr lang="pt-BR" sz="1200"/>
                    </a:p>
                  </a:txBody>
                  <a:tcPr marL="10357" marR="10357" marT="10357" marB="10357" anchor="ctr"/>
                </a:tc>
              </a:tr>
              <a:tr h="4578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nmm_gfs_bmj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Complete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06 Mar 11 16:15 UTC</a:t>
                      </a:r>
                      <a:br>
                        <a:rPr lang="pt-BR" sz="1200"/>
                      </a:br>
                      <a:endParaRPr lang="pt-BR" sz="120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06 Mar 11 17:51 UTC</a:t>
                      </a:r>
                      <a:br>
                        <a:rPr lang="pt-BR" sz="1200" dirty="0"/>
                      </a:br>
                      <a:endParaRPr lang="pt-BR" sz="1200" dirty="0"/>
                    </a:p>
                  </a:txBody>
                  <a:tcPr marL="10357" marR="10357" marT="10357" marB="10357" anchor="ctr"/>
                </a:tc>
              </a:tr>
              <a:tr h="4578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arw_nam212_kf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Complete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06 Mar 11 17:56 UTC</a:t>
                      </a:r>
                      <a:br>
                        <a:rPr lang="pt-BR" sz="1200"/>
                      </a:br>
                      <a:endParaRPr lang="pt-BR" sz="120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06 Mar 11 19:23 UTC</a:t>
                      </a:r>
                      <a:br>
                        <a:rPr lang="pt-BR" sz="1200"/>
                      </a:br>
                      <a:endParaRPr lang="pt-BR" sz="1200"/>
                    </a:p>
                  </a:txBody>
                  <a:tcPr marL="10357" marR="10357" marT="10357" marB="10357" anchor="ctr"/>
                </a:tc>
              </a:tr>
              <a:tr h="4578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arw_nam212_bmj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Running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06 Mar 11 17:56 UTC</a:t>
                      </a:r>
                      <a:br>
                        <a:rPr lang="pt-BR" sz="1200"/>
                      </a:br>
                      <a:endParaRPr lang="pt-BR" sz="120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/>
                      </a:r>
                      <a:br>
                        <a:rPr lang="pt-BR" sz="1200" dirty="0"/>
                      </a:br>
                      <a:endParaRPr lang="pt-BR" sz="1200" dirty="0"/>
                    </a:p>
                  </a:txBody>
                  <a:tcPr marL="10357" marR="10357" marT="10357" marB="10357" anchor="ctr">
                    <a:solidFill>
                      <a:srgbClr val="000099"/>
                    </a:solidFill>
                  </a:tcPr>
                </a:tc>
              </a:tr>
              <a:tr h="4578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arw_gfs_kf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Complete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06 Mar 11 16:30 UTC</a:t>
                      </a:r>
                      <a:br>
                        <a:rPr lang="pt-BR" sz="1200"/>
                      </a:br>
                      <a:endParaRPr lang="pt-BR" sz="120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06 Mar 11 18:20 UTC</a:t>
                      </a:r>
                      <a:br>
                        <a:rPr lang="pt-BR" sz="1200"/>
                      </a:br>
                      <a:endParaRPr lang="pt-BR" sz="1200"/>
                    </a:p>
                  </a:txBody>
                  <a:tcPr marL="10357" marR="10357" marT="10357" marB="10357" anchor="ctr"/>
                </a:tc>
              </a:tr>
              <a:tr h="4578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arw_gfs_bmj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Complete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06 Mar 11 16:30 UTC</a:t>
                      </a:r>
                      <a:br>
                        <a:rPr lang="pt-BR" sz="1200"/>
                      </a:br>
                      <a:endParaRPr lang="pt-BR" sz="1200"/>
                    </a:p>
                  </a:txBody>
                  <a:tcPr marL="10357" marR="10357" marT="10357" marB="103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06 Mar 11 17:56 UTC</a:t>
                      </a:r>
                      <a:br>
                        <a:rPr lang="pt-BR" sz="1200" dirty="0"/>
                      </a:br>
                      <a:endParaRPr lang="pt-BR" sz="1200" dirty="0"/>
                    </a:p>
                  </a:txBody>
                  <a:tcPr marL="10357" marR="10357" marT="10357" marB="10357" anchor="ctr"/>
                </a:tc>
              </a:tr>
            </a:tbl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for Availability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5562600" y="1447800"/>
          <a:ext cx="303847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1981200" y="2514600"/>
            <a:ext cx="4572000" cy="646331"/>
            <a:chOff x="1981200" y="2514600"/>
            <a:chExt cx="4572000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1981200" y="2514600"/>
              <a:ext cx="1981200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AMD 2/3/6 Core</a:t>
              </a:r>
            </a:p>
            <a:p>
              <a:pPr algn="ctr"/>
              <a:r>
                <a:rPr lang="en-US" dirty="0" smtClean="0"/>
                <a:t>3.8 GHz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9" idx="3"/>
            </p:cNvCxnSpPr>
            <p:nvPr/>
          </p:nvCxnSpPr>
          <p:spPr>
            <a:xfrm>
              <a:off x="3962400" y="2837766"/>
              <a:ext cx="2590800" cy="134034"/>
            </a:xfrm>
            <a:prstGeom prst="straightConnector1">
              <a:avLst/>
            </a:prstGeom>
            <a:ln w="19050" cap="sq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981200" y="2971800"/>
            <a:ext cx="5181600" cy="1713131"/>
            <a:chOff x="1981200" y="2971800"/>
            <a:chExt cx="5181600" cy="1713131"/>
          </a:xfrm>
        </p:grpSpPr>
        <p:cxnSp>
          <p:nvCxnSpPr>
            <p:cNvPr id="12" name="Straight Arrow Connector 11"/>
            <p:cNvCxnSpPr>
              <a:stCxn id="15" idx="3"/>
            </p:cNvCxnSpPr>
            <p:nvPr/>
          </p:nvCxnSpPr>
          <p:spPr>
            <a:xfrm flipV="1">
              <a:off x="3962400" y="2971800"/>
              <a:ext cx="3200400" cy="1389966"/>
            </a:xfrm>
            <a:prstGeom prst="straightConnector1">
              <a:avLst/>
            </a:prstGeom>
            <a:ln w="19050" cap="sq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981200" y="4038600"/>
              <a:ext cx="1981200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Reliability Testing</a:t>
              </a:r>
              <a:br>
                <a:rPr lang="en-US" dirty="0" smtClean="0"/>
              </a:br>
              <a:r>
                <a:rPr lang="en-US" dirty="0" smtClean="0"/>
                <a:t>3.4 GHz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45267" y="1752600"/>
            <a:ext cx="4379333" cy="646331"/>
            <a:chOff x="1945267" y="1752600"/>
            <a:chExt cx="4379333" cy="646331"/>
          </a:xfrm>
        </p:grpSpPr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>
              <a:off x="3962400" y="2075766"/>
              <a:ext cx="2362200" cy="210234"/>
            </a:xfrm>
            <a:prstGeom prst="straightConnector1">
              <a:avLst/>
            </a:prstGeom>
            <a:ln w="19050" cap="sq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945267" y="1752600"/>
              <a:ext cx="2017133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VORTEX 2 Platform</a:t>
              </a:r>
            </a:p>
            <a:p>
              <a:pPr algn="ctr"/>
              <a:r>
                <a:rPr lang="en-US" dirty="0" smtClean="0"/>
                <a:t>Intel 2/4 Core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81200" y="3200400"/>
            <a:ext cx="5562600" cy="2246531"/>
            <a:chOff x="1981200" y="3200400"/>
            <a:chExt cx="5562600" cy="2246531"/>
          </a:xfrm>
        </p:grpSpPr>
        <p:sp>
          <p:nvSpPr>
            <p:cNvPr id="22" name="TextBox 21"/>
            <p:cNvSpPr txBox="1"/>
            <p:nvPr/>
          </p:nvSpPr>
          <p:spPr>
            <a:xfrm>
              <a:off x="1981200" y="4800600"/>
              <a:ext cx="1981200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Reliability Testing</a:t>
              </a:r>
              <a:br>
                <a:rPr lang="en-US" dirty="0" smtClean="0"/>
              </a:br>
              <a:r>
                <a:rPr lang="en-US" dirty="0" smtClean="0"/>
                <a:t>3.6 GHz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>
            <a:xfrm flipV="1">
              <a:off x="3962400" y="3200400"/>
              <a:ext cx="3581400" cy="1923366"/>
            </a:xfrm>
            <a:prstGeom prst="straightConnector1">
              <a:avLst/>
            </a:prstGeom>
            <a:ln w="19050" cap="sq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1981200" y="3810000"/>
            <a:ext cx="5638800" cy="2398931"/>
            <a:chOff x="1981200" y="3810000"/>
            <a:chExt cx="5638800" cy="2398931"/>
          </a:xfrm>
        </p:grpSpPr>
        <p:sp>
          <p:nvSpPr>
            <p:cNvPr id="26" name="TextBox 25"/>
            <p:cNvSpPr txBox="1"/>
            <p:nvPr/>
          </p:nvSpPr>
          <p:spPr>
            <a:xfrm>
              <a:off x="1981200" y="5562600"/>
              <a:ext cx="1981200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AMD </a:t>
              </a:r>
            </a:p>
            <a:p>
              <a:pPr algn="ctr"/>
              <a:r>
                <a:rPr lang="en-US" dirty="0" smtClean="0"/>
                <a:t>Pure 6 Core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3962400" y="3810000"/>
              <a:ext cx="3657600" cy="2151966"/>
            </a:xfrm>
            <a:prstGeom prst="straightConnector1">
              <a:avLst/>
            </a:prstGeom>
            <a:ln w="19050" cap="sq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981200" y="3276600"/>
            <a:ext cx="5029200" cy="646331"/>
            <a:chOff x="1981200" y="3276600"/>
            <a:chExt cx="5029200" cy="646331"/>
          </a:xfrm>
        </p:grpSpPr>
        <p:sp>
          <p:nvSpPr>
            <p:cNvPr id="35" name="TextBox 34"/>
            <p:cNvSpPr txBox="1"/>
            <p:nvPr/>
          </p:nvSpPr>
          <p:spPr>
            <a:xfrm>
              <a:off x="1981200" y="3276600"/>
              <a:ext cx="1981200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MCP </a:t>
              </a:r>
            </a:p>
            <a:p>
              <a:pPr algn="ctr"/>
              <a:r>
                <a:rPr lang="en-US" dirty="0" smtClean="0"/>
                <a:t>Relocated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3962400" y="3276600"/>
              <a:ext cx="3048000" cy="323166"/>
            </a:xfrm>
            <a:prstGeom prst="straightConnector1">
              <a:avLst/>
            </a:prstGeom>
            <a:ln w="19050" cap="sq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Goals Achieved</a:t>
            </a:r>
            <a:endParaRPr lang="en-US" sz="3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1066800"/>
          <a:ext cx="2819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895600" y="1066800"/>
          <a:ext cx="3048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067425" y="1066800"/>
          <a:ext cx="3076575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33400" y="62484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9F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Light" pitchFamily="34" charset="0"/>
                <a:ea typeface="+mj-ea"/>
                <a:cs typeface="+mj-cs"/>
              </a:rPr>
              <a:t>November 7, 2010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9F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Ligh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Uncertainty</a:t>
            </a:r>
            <a:endParaRPr lang="en-US" dirty="0"/>
          </a:p>
        </p:txBody>
      </p:sp>
      <p:pic>
        <p:nvPicPr>
          <p:cNvPr id="12" name="Content Placeholder 11" descr="bufkitoverviewsingle.PNG"/>
          <p:cNvPicPr>
            <a:picLocks noGrp="1" noChangeAspect="1"/>
          </p:cNvPicPr>
          <p:nvPr>
            <p:ph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185057" y="1653801"/>
            <a:ext cx="8769188" cy="4754880"/>
          </a:xfrm>
        </p:spPr>
      </p:pic>
      <p:pic>
        <p:nvPicPr>
          <p:cNvPr id="13" name="Picture 12" descr="bufkitoverviewmultip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657515"/>
            <a:ext cx="8769190" cy="4754880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>
            <a:off x="6857999" y="2786742"/>
            <a:ext cx="261257" cy="2286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4474028" y="4332513"/>
            <a:ext cx="261257" cy="2286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2743200"/>
            <a:ext cx="10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Obs: 52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46172" y="4310743"/>
            <a:ext cx="10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Obs: 36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3102428" y="2558141"/>
            <a:ext cx="261257" cy="2286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4572" y="2536371"/>
            <a:ext cx="10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Obs: 54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729342" y="3516085"/>
            <a:ext cx="261257" cy="2286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1486" y="3494315"/>
            <a:ext cx="10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Obs: 44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  <p:bldP spid="18" grpId="0"/>
      <p:bldP spid="9" grpId="0" animBg="1"/>
      <p:bldP spid="10" grpId="0"/>
      <p:bldP spid="11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Multiple Domains</a:t>
            </a:r>
            <a:endParaRPr lang="en-US" dirty="0"/>
          </a:p>
        </p:txBody>
      </p:sp>
      <p:pic>
        <p:nvPicPr>
          <p:cNvPr id="20" name="Picture 19" descr="Bufkit_ESF_Over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066800"/>
            <a:ext cx="7620000" cy="557079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You Folks Doing This?</a:t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NOAA’s Strategic Plan for the next 10 years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Reduced loss of life, property, and disruption from high-impact events ... the </a:t>
            </a:r>
            <a:r>
              <a:rPr lang="en-US" dirty="0" smtClean="0">
                <a:solidFill>
                  <a:srgbClr val="FFFF00"/>
                </a:solidFill>
              </a:rPr>
              <a:t>formulation and communication of forecast uncertainty</a:t>
            </a:r>
            <a:r>
              <a:rPr lang="en-US" dirty="0" smtClean="0"/>
              <a:t>, or forecast confidence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… effectively </a:t>
            </a:r>
            <a:r>
              <a:rPr lang="en-US" dirty="0" smtClean="0">
                <a:solidFill>
                  <a:srgbClr val="FFFF00"/>
                </a:solidFill>
              </a:rPr>
              <a:t>communicate</a:t>
            </a:r>
            <a:r>
              <a:rPr lang="en-US" dirty="0" smtClean="0"/>
              <a:t> scientific information and its associated </a:t>
            </a:r>
            <a:r>
              <a:rPr lang="en-US" dirty="0" smtClean="0">
                <a:solidFill>
                  <a:srgbClr val="FFFF00"/>
                </a:solidFill>
              </a:rPr>
              <a:t>uncertainties</a:t>
            </a:r>
            <a:r>
              <a:rPr lang="en-US" dirty="0" smtClean="0"/>
              <a:t> to policy makers, the media, and the public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… </a:t>
            </a:r>
            <a:r>
              <a:rPr lang="en-US" dirty="0" smtClean="0">
                <a:solidFill>
                  <a:srgbClr val="FFFF00"/>
                </a:solidFill>
              </a:rPr>
              <a:t>integrating</a:t>
            </a:r>
            <a:r>
              <a:rPr lang="en-US" dirty="0" smtClean="0"/>
              <a:t> environmental information and </a:t>
            </a:r>
            <a:r>
              <a:rPr lang="en-US" dirty="0" smtClean="0">
                <a:solidFill>
                  <a:srgbClr val="FFFF00"/>
                </a:solidFill>
              </a:rPr>
              <a:t>uncertainties</a:t>
            </a:r>
            <a:r>
              <a:rPr lang="en-US" dirty="0" smtClean="0"/>
              <a:t> into routine decision making.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Uncertainty into Nomograms</a:t>
            </a:r>
            <a:endParaRPr lang="en-US" dirty="0"/>
          </a:p>
        </p:txBody>
      </p:sp>
      <p:pic>
        <p:nvPicPr>
          <p:cNvPr id="6" name="Picture 5" descr="Bufkit_NewPartialThicknes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085013"/>
            <a:ext cx="6568533" cy="5772987"/>
          </a:xfrm>
          <a:prstGeom prst="rect">
            <a:avLst/>
          </a:prstGeom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133600"/>
            <a:ext cx="3048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ufkit-Nomogram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2147889"/>
            <a:ext cx="3048000" cy="267748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Uncertainty into Nomograms</a:t>
            </a:r>
            <a:endParaRPr lang="en-US" dirty="0"/>
          </a:p>
        </p:txBody>
      </p:sp>
      <p:pic>
        <p:nvPicPr>
          <p:cNvPr id="7" name="Picture 6" descr="Bufkit_SREF_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066800"/>
            <a:ext cx="6742486" cy="56729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5800" y="838200"/>
            <a:ext cx="8229600" cy="4983480"/>
          </a:xfrm>
        </p:spPr>
        <p:txBody>
          <a:bodyPr/>
          <a:lstStyle/>
          <a:p>
            <a:r>
              <a:rPr lang="en-US" dirty="0" smtClean="0"/>
              <a:t>Bufkit Profiles (Winter 2010)</a:t>
            </a:r>
          </a:p>
          <a:p>
            <a:pPr lvl="1"/>
            <a:r>
              <a:rPr lang="en-US" dirty="0" smtClean="0"/>
              <a:t>Low bandwidth Requirements (zipped format)</a:t>
            </a:r>
          </a:p>
          <a:p>
            <a:pPr lvl="1"/>
            <a:r>
              <a:rPr lang="en-US" dirty="0" smtClean="0"/>
              <a:t>Every model layer… every forecast hour</a:t>
            </a:r>
          </a:p>
          <a:p>
            <a:pPr lvl="1"/>
            <a:r>
              <a:rPr lang="en-US" dirty="0" smtClean="0"/>
              <a:t>Full </a:t>
            </a:r>
            <a:r>
              <a:rPr lang="en-US" dirty="0" smtClean="0"/>
              <a:t>display of each ensemble member </a:t>
            </a:r>
          </a:p>
          <a:p>
            <a:pPr lvl="1"/>
            <a:r>
              <a:rPr lang="en-US" dirty="0" smtClean="0"/>
              <a:t>At any location (</a:t>
            </a:r>
            <a:r>
              <a:rPr lang="en-US" dirty="0" smtClean="0"/>
              <a:t>1000 </a:t>
            </a:r>
            <a:r>
              <a:rPr lang="en-US" dirty="0" smtClean="0"/>
              <a:t>in CONUS)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 descr="Bufkit - Europ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743200"/>
            <a:ext cx="6883085" cy="38580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 descr="Bufkit - Asia.gif"/>
          <p:cNvPicPr>
            <a:picLocks noChangeAspect="1"/>
          </p:cNvPicPr>
          <p:nvPr/>
        </p:nvPicPr>
        <p:blipFill>
          <a:blip r:embed="rId3" cstate="print"/>
          <a:srcRect l="58539" b="43908"/>
          <a:stretch>
            <a:fillRect/>
          </a:stretch>
        </p:blipFill>
        <p:spPr>
          <a:xfrm>
            <a:off x="4648200" y="2732515"/>
            <a:ext cx="4308475" cy="38968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Now What?</a:t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June 2011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eWRFs to</a:t>
            </a:r>
          </a:p>
          <a:p>
            <a:pPr>
              <a:buNone/>
            </a:pPr>
            <a:r>
              <a:rPr lang="en-US" dirty="0" smtClean="0"/>
              <a:t>include</a:t>
            </a:r>
          </a:p>
          <a:p>
            <a:pPr>
              <a:buNone/>
            </a:pPr>
            <a:r>
              <a:rPr lang="en-US" dirty="0" smtClean="0"/>
              <a:t>ensemble</a:t>
            </a:r>
          </a:p>
          <a:p>
            <a:pPr>
              <a:buNone/>
            </a:pPr>
            <a:r>
              <a:rPr lang="en-US" dirty="0" err="1" smtClean="0"/>
              <a:t>planview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maps</a:t>
            </a:r>
          </a:p>
          <a:p>
            <a:endParaRPr lang="en-US" i="1" dirty="0" smtClean="0"/>
          </a:p>
          <a:p>
            <a:pPr lvl="1"/>
            <a:endParaRPr lang="en-US" dirty="0"/>
          </a:p>
        </p:txBody>
      </p:sp>
      <p:pic>
        <p:nvPicPr>
          <p:cNvPr id="7" name="Picture 6" descr="bufkit-eWR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219200"/>
            <a:ext cx="6477000" cy="5574187"/>
          </a:xfrm>
          <a:prstGeom prst="rect">
            <a:avLst/>
          </a:prstGeom>
        </p:spPr>
      </p:pic>
      <p:pic>
        <p:nvPicPr>
          <p:cNvPr id="37891" name="Picture 3" descr="G:\linux\WRFOUTPUT\images\arw_gfs_kf\12\ne\surface\f23.png"/>
          <p:cNvPicPr>
            <a:picLocks noChangeAspect="1" noChangeArrowheads="1"/>
          </p:cNvPicPr>
          <p:nvPr/>
        </p:nvPicPr>
        <p:blipFill>
          <a:blip r:embed="rId3" cstate="print"/>
          <a:srcRect l="16058" t="517" r="7742"/>
          <a:stretch>
            <a:fillRect/>
          </a:stretch>
        </p:blipFill>
        <p:spPr bwMode="auto">
          <a:xfrm>
            <a:off x="2735516" y="2232852"/>
            <a:ext cx="3012904" cy="287613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4002877" y="361949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keEri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219200"/>
            <a:ext cx="5715000" cy="5479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then What?</a:t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19812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Winter</a:t>
            </a:r>
          </a:p>
          <a:p>
            <a:pPr>
              <a:buNone/>
            </a:pPr>
            <a:r>
              <a:rPr lang="en-US" dirty="0" smtClean="0"/>
              <a:t>2011-2012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Souper</a:t>
            </a:r>
          </a:p>
          <a:p>
            <a:pPr>
              <a:buNone/>
            </a:pPr>
            <a:r>
              <a:rPr lang="en-US" dirty="0" smtClean="0"/>
              <a:t>Computer</a:t>
            </a:r>
          </a:p>
          <a:p>
            <a:pPr>
              <a:buNone/>
            </a:pPr>
            <a:r>
              <a:rPr lang="en-US" dirty="0" smtClean="0"/>
              <a:t>Package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Using</a:t>
            </a:r>
          </a:p>
          <a:p>
            <a:pPr>
              <a:buNone/>
            </a:pPr>
            <a:r>
              <a:rPr lang="en-US" dirty="0" smtClean="0"/>
              <a:t>RSS feeds</a:t>
            </a:r>
          </a:p>
          <a:p>
            <a:pPr>
              <a:buNone/>
            </a:pPr>
            <a:r>
              <a:rPr lang="en-US" dirty="0" smtClean="0"/>
              <a:t>Released</a:t>
            </a:r>
          </a:p>
          <a:p>
            <a:endParaRPr lang="en-US" i="1" dirty="0" smtClean="0"/>
          </a:p>
          <a:p>
            <a:pPr lvl="1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53200" y="3779264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05400" y="4929948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72000" y="41910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33032" y="3230496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43800" y="3505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772400" y="37338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48600" y="43434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524000"/>
            <a:ext cx="4572000" cy="498348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We’ve been tasked to integrate uncertainty into our services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Ensembles as the forecast tool (with training and experience) addresses this requirement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Collaborative - distributive computing allows for the timely generation of ensembles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0" y="1524000"/>
            <a:ext cx="4572000" cy="3352800"/>
            <a:chOff x="2590800" y="1981200"/>
            <a:chExt cx="5079438" cy="3824287"/>
          </a:xfrm>
        </p:grpSpPr>
        <p:grpSp>
          <p:nvGrpSpPr>
            <p:cNvPr id="5" name="Group 6"/>
            <p:cNvGrpSpPr/>
            <p:nvPr/>
          </p:nvGrpSpPr>
          <p:grpSpPr>
            <a:xfrm>
              <a:off x="2590800" y="1981200"/>
              <a:ext cx="5079438" cy="3824287"/>
              <a:chOff x="2590800" y="1981200"/>
              <a:chExt cx="5079438" cy="3824287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90800" y="1981200"/>
                <a:ext cx="5079438" cy="3824287"/>
              </a:xfrm>
              <a:prstGeom prst="rect">
                <a:avLst/>
              </a:prstGeom>
              <a:noFill/>
              <a:ln w="9525">
                <a:solidFill>
                  <a:schemeClr val="accent1">
                    <a:shade val="50000"/>
                    <a:alpha val="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33800" y="2819400"/>
                <a:ext cx="2362200" cy="1651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8"/>
              <p:cNvSpPr/>
              <p:nvPr/>
            </p:nvSpPr>
            <p:spPr>
              <a:xfrm>
                <a:off x="3733800" y="2819400"/>
                <a:ext cx="2362200" cy="1676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4114800" y="3124200"/>
              <a:ext cx="2209800" cy="45719"/>
            </a:xfrm>
            <a:prstGeom prst="ellipse">
              <a:avLst/>
            </a:prstGeom>
            <a:blipFill dpi="0" rotWithShape="1">
              <a:blip r:embed="rId4" cstate="print">
                <a:alphaModFix amt="91000"/>
              </a:blip>
              <a:srcRect/>
              <a:tile tx="0" ty="0" sx="100000" sy="100000" flip="y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6311900" y="2590800"/>
          <a:ext cx="2832100" cy="2520950"/>
        </p:xfrm>
        <a:graphic>
          <a:graphicData uri="http://schemas.openxmlformats.org/presentationml/2006/ole">
            <p:oleObj spid="_x0000_s1026" name="Drawing" r:id="rId4" imgW="3724200" imgH="3314880" progId="">
              <p:embed/>
            </p:oleObj>
          </a:graphicData>
        </a:graphic>
      </p:graphicFrame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599" cy="553998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en-US" sz="3000" dirty="0" smtClean="0"/>
              <a:t>“Transferring Knowledge into Warning Performance”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2057400"/>
            <a:ext cx="2076450" cy="534987"/>
          </a:xfrm>
          <a:effectLst/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FFFF66"/>
                </a:solidFill>
              </a:rPr>
              <a:t>Technology</a:t>
            </a: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5" cstate="print"/>
          <a:srcRect l="6575" r="10274" b="3558"/>
          <a:stretch>
            <a:fillRect/>
          </a:stretch>
        </p:blipFill>
        <p:spPr bwMode="auto">
          <a:xfrm>
            <a:off x="-1" y="2590800"/>
            <a:ext cx="288057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6400800" y="1371600"/>
            <a:ext cx="2438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FFAF5F"/>
              </a:buClr>
              <a:defRPr/>
            </a:pPr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FFAF5F"/>
              </a:buClr>
              <a:defRPr/>
            </a:pPr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28600" y="2057400"/>
            <a:ext cx="2076450" cy="53498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AD7C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Science</a:t>
            </a:r>
          </a:p>
        </p:txBody>
      </p:sp>
      <p:pic>
        <p:nvPicPr>
          <p:cNvPr id="11" name="Picture 11" descr="workshop 2 part 2 024"/>
          <p:cNvPicPr>
            <a:picLocks noChangeAspect="1" noChangeArrowheads="1"/>
          </p:cNvPicPr>
          <p:nvPr/>
        </p:nvPicPr>
        <p:blipFill>
          <a:blip r:embed="rId6" cstate="print"/>
          <a:srcRect t="32132" r="48575"/>
          <a:stretch>
            <a:fillRect/>
          </a:stretch>
        </p:blipFill>
        <p:spPr bwMode="auto">
          <a:xfrm>
            <a:off x="3048000" y="2590800"/>
            <a:ext cx="2974975" cy="2616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707886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 Little Philosophy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8600" y="1225689"/>
            <a:ext cx="2057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 smtClean="0">
                <a:solidFill>
                  <a:schemeClr val="bg1"/>
                </a:solidFill>
                <a:latin typeface="Myriad Pro Light" pitchFamily="34" charset="0"/>
              </a:rPr>
              <a:t>“Tell </a:t>
            </a:r>
            <a:r>
              <a:rPr lang="en-US" sz="2400" b="1" i="1" dirty="0">
                <a:solidFill>
                  <a:schemeClr val="bg1"/>
                </a:solidFill>
                <a:latin typeface="Myriad Pro Light" pitchFamily="34" charset="0"/>
              </a:rPr>
              <a:t>me, and I will forget. </a:t>
            </a:r>
            <a:endParaRPr lang="en-US" sz="2400" b="1" i="1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400" b="1" i="1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chemeClr val="bg1"/>
                </a:solidFill>
                <a:latin typeface="Myriad Pro Light" pitchFamily="34" charset="0"/>
              </a:rPr>
              <a:t/>
            </a:r>
            <a:br>
              <a:rPr lang="en-US" sz="2400" b="1" i="1" dirty="0">
                <a:solidFill>
                  <a:schemeClr val="bg1"/>
                </a:solidFill>
                <a:latin typeface="Myriad Pro Light" pitchFamily="34" charset="0"/>
              </a:rPr>
            </a:br>
            <a:r>
              <a:rPr lang="en-US" sz="2400" b="1" i="1" dirty="0">
                <a:solidFill>
                  <a:schemeClr val="bg1"/>
                </a:solidFill>
                <a:latin typeface="Myriad Pro Light" pitchFamily="34" charset="0"/>
              </a:rPr>
              <a:t>Show me, and I may remember. </a:t>
            </a:r>
            <a:endParaRPr lang="en-US" sz="2400" b="1" i="1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400" b="1" i="1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chemeClr val="bg1"/>
                </a:solidFill>
                <a:latin typeface="Myriad Pro Light" pitchFamily="34" charset="0"/>
              </a:rPr>
              <a:t/>
            </a:r>
            <a:br>
              <a:rPr lang="en-US" sz="2400" b="1" i="1" dirty="0">
                <a:solidFill>
                  <a:schemeClr val="bg1"/>
                </a:solidFill>
                <a:latin typeface="Myriad Pro Light" pitchFamily="34" charset="0"/>
              </a:rPr>
            </a:br>
            <a:r>
              <a:rPr lang="en-US" sz="2400" b="1" i="1" dirty="0">
                <a:solidFill>
                  <a:schemeClr val="bg1"/>
                </a:solidFill>
                <a:latin typeface="Myriad Pro Light" pitchFamily="34" charset="0"/>
              </a:rPr>
              <a:t>Involve me, and I will understand</a:t>
            </a:r>
            <a:r>
              <a:rPr lang="en-US" sz="2400" b="1" i="1" dirty="0" smtClean="0">
                <a:solidFill>
                  <a:schemeClr val="bg1"/>
                </a:solidFill>
                <a:latin typeface="Myriad Pro Light" pitchFamily="34" charset="0"/>
              </a:rPr>
              <a:t>.”</a:t>
            </a:r>
            <a:r>
              <a:rPr lang="en-US" sz="2400" b="1" i="1" dirty="0">
                <a:solidFill>
                  <a:schemeClr val="bg1"/>
                </a:solidFill>
                <a:latin typeface="Myriad Pro Light" pitchFamily="34" charset="0"/>
              </a:rPr>
              <a:t/>
            </a:r>
            <a:br>
              <a:rPr lang="en-US" sz="2400" b="1" i="1" dirty="0">
                <a:solidFill>
                  <a:schemeClr val="bg1"/>
                </a:solidFill>
                <a:latin typeface="Myriad Pro Light" pitchFamily="34" charset="0"/>
              </a:rPr>
            </a:br>
            <a:endParaRPr lang="en-US" sz="2400" b="1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505200" y="1752600"/>
            <a:ext cx="5181600" cy="4191000"/>
            <a:chOff x="3505200" y="1752600"/>
            <a:chExt cx="5181600" cy="4191000"/>
          </a:xfrm>
        </p:grpSpPr>
        <p:sp>
          <p:nvSpPr>
            <p:cNvPr id="16" name="Isosceles Triangle 15"/>
            <p:cNvSpPr/>
            <p:nvPr/>
          </p:nvSpPr>
          <p:spPr>
            <a:xfrm>
              <a:off x="3505200" y="1752600"/>
              <a:ext cx="5181600" cy="4191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yriad Pro Light" pitchFamily="34" charset="0"/>
              </a:endParaRPr>
            </a:p>
          </p:txBody>
        </p:sp>
        <p:cxnSp>
          <p:nvCxnSpPr>
            <p:cNvPr id="18" name="Straight Connector 17"/>
            <p:cNvCxnSpPr>
              <a:stCxn id="16" idx="1"/>
            </p:cNvCxnSpPr>
            <p:nvPr/>
          </p:nvCxnSpPr>
          <p:spPr>
            <a:xfrm rot="10800000" flipH="1" flipV="1">
              <a:off x="4800600" y="3848100"/>
              <a:ext cx="1295400" cy="6477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6" idx="5"/>
            </p:cNvCxnSpPr>
            <p:nvPr/>
          </p:nvCxnSpPr>
          <p:spPr>
            <a:xfrm flipH="1">
              <a:off x="6096000" y="3848100"/>
              <a:ext cx="1295400" cy="6477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6" idx="3"/>
            </p:cNvCxnSpPr>
            <p:nvPr/>
          </p:nvCxnSpPr>
          <p:spPr>
            <a:xfrm rot="5400000" flipH="1">
              <a:off x="5372100" y="5219700"/>
              <a:ext cx="14478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410200" y="320040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smtClean="0">
                <a:latin typeface="Myriad Pro Light" pitchFamily="34" charset="0"/>
              </a:rPr>
              <a:t>Do</a:t>
            </a:r>
            <a:endParaRPr lang="en-US" sz="2800" b="1" dirty="0">
              <a:latin typeface="Myriad Pro Light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4343400" y="480060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smtClean="0">
                <a:latin typeface="Myriad Pro Light" pitchFamily="34" charset="0"/>
              </a:rPr>
              <a:t>Apply</a:t>
            </a:r>
            <a:endParaRPr lang="en-US" sz="2800" b="1" dirty="0">
              <a:latin typeface="Myriad Pro Light" pitchFamily="34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6400800" y="487680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smtClean="0">
                <a:latin typeface="Myriad Pro Light" pitchFamily="34" charset="0"/>
              </a:rPr>
              <a:t>Reflect</a:t>
            </a:r>
            <a:endParaRPr lang="en-US" sz="2800" b="1" dirty="0">
              <a:latin typeface="Myriad Pro Ligh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So There I Was …. March 2010 …..</a:t>
            </a:r>
            <a:endParaRPr lang="en-US" sz="2200" dirty="0"/>
          </a:p>
        </p:txBody>
      </p:sp>
      <p:pic>
        <p:nvPicPr>
          <p:cNvPr id="4" name="Picture 3" descr="nwc_Robert_Fritch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90600"/>
            <a:ext cx="426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114800"/>
            <a:ext cx="3886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743200"/>
            <a:ext cx="6172200" cy="105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114800"/>
            <a:ext cx="1828800" cy="243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 cstate="print"/>
          <a:srcRect l="25000" r="25000"/>
          <a:stretch>
            <a:fillRect/>
          </a:stretch>
        </p:blipFill>
        <p:spPr bwMode="auto">
          <a:xfrm>
            <a:off x="0" y="4110037"/>
            <a:ext cx="14478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4114800"/>
            <a:ext cx="914400" cy="241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VORTEX2 Storm-scale Photogrammetry Deployment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3185114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828" y="1524000"/>
            <a:ext cx="4090471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3" descr="BufkitEnsemble Domain.gif"/>
          <p:cNvPicPr>
            <a:picLocks noGrp="1" noChangeAspect="1"/>
          </p:cNvPicPr>
          <p:nvPr>
            <p:ph sz="quarter" idx="10"/>
          </p:nvPr>
        </p:nvPicPr>
        <p:blipFill>
          <a:blip r:embed="rId4" cstate="print"/>
          <a:srcRect l="12348" t="3552" r="15288"/>
          <a:stretch>
            <a:fillRect/>
          </a:stretch>
        </p:blipFill>
        <p:spPr>
          <a:xfrm>
            <a:off x="685800" y="1524000"/>
            <a:ext cx="3200400" cy="413838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990600"/>
            <a:ext cx="76200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vortexlogo_simple_fina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205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553200" cy="9906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WRF ensemble sounding, 00Z Plainview, TX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Success … and things close to it</a:t>
            </a:r>
            <a:endParaRPr lang="en-US" sz="2200" dirty="0"/>
          </a:p>
        </p:txBody>
      </p:sp>
      <p:pic>
        <p:nvPicPr>
          <p:cNvPr id="14" name="Picture 98" descr="20090605-V2SASSI-2209z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462638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I:\pictures-digital\2009\20090605\800x600s\IMG_2980.jpg"/>
          <p:cNvPicPr>
            <a:picLocks noChangeAspect="1" noChangeArrowheads="1"/>
          </p:cNvPicPr>
          <p:nvPr/>
        </p:nvPicPr>
        <p:blipFill>
          <a:blip r:embed="rId3" cstate="print"/>
          <a:srcRect r="16229"/>
          <a:stretch>
            <a:fillRect/>
          </a:stretch>
        </p:blipFill>
        <p:spPr bwMode="auto">
          <a:xfrm>
            <a:off x="4724400" y="2362200"/>
            <a:ext cx="4419600" cy="3514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Designing  Beyond  VORTEX 2</a:t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295400"/>
            <a:ext cx="8229600" cy="2438400"/>
          </a:xfrm>
        </p:spPr>
        <p:txBody>
          <a:bodyPr/>
          <a:lstStyle/>
          <a:p>
            <a:r>
              <a:rPr lang="en-US" dirty="0" smtClean="0"/>
              <a:t>CONUS Domain</a:t>
            </a:r>
          </a:p>
          <a:p>
            <a:r>
              <a:rPr lang="en-US" dirty="0" smtClean="0"/>
              <a:t>16 Ensemble Members</a:t>
            </a:r>
          </a:p>
          <a:p>
            <a:pPr lvl="1"/>
            <a:r>
              <a:rPr lang="en-US" dirty="0" smtClean="0"/>
              <a:t>With filtering</a:t>
            </a:r>
          </a:p>
          <a:p>
            <a:r>
              <a:rPr lang="en-US" dirty="0" smtClean="0"/>
              <a:t>Available Twice Per Day</a:t>
            </a:r>
          </a:p>
          <a:p>
            <a:pPr lvl="1"/>
            <a:r>
              <a:rPr lang="en-US" dirty="0" smtClean="0"/>
              <a:t>Incremental Updates</a:t>
            </a:r>
          </a:p>
          <a:p>
            <a:pPr lvl="1"/>
            <a:r>
              <a:rPr lang="en-US" dirty="0" smtClean="0"/>
              <a:t>up to 32 updates each day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0" y="1066800"/>
            <a:ext cx="3581400" cy="2590800"/>
            <a:chOff x="2590800" y="1981200"/>
            <a:chExt cx="5079438" cy="3824287"/>
          </a:xfrm>
        </p:grpSpPr>
        <p:grpSp>
          <p:nvGrpSpPr>
            <p:cNvPr id="5" name="Group 6"/>
            <p:cNvGrpSpPr/>
            <p:nvPr/>
          </p:nvGrpSpPr>
          <p:grpSpPr>
            <a:xfrm>
              <a:off x="2590800" y="1981200"/>
              <a:ext cx="5079438" cy="3824287"/>
              <a:chOff x="2590800" y="1981200"/>
              <a:chExt cx="5079438" cy="3824287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90800" y="1981200"/>
                <a:ext cx="5079438" cy="3824287"/>
              </a:xfrm>
              <a:prstGeom prst="rect">
                <a:avLst/>
              </a:prstGeom>
              <a:noFill/>
              <a:ln w="9525">
                <a:solidFill>
                  <a:schemeClr val="accent1">
                    <a:shade val="50000"/>
                    <a:alpha val="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33800" y="2819400"/>
                <a:ext cx="2362200" cy="1651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8"/>
              <p:cNvSpPr/>
              <p:nvPr/>
            </p:nvSpPr>
            <p:spPr>
              <a:xfrm>
                <a:off x="3733800" y="2819400"/>
                <a:ext cx="2362200" cy="1676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4114800" y="3124200"/>
              <a:ext cx="2209800" cy="45719"/>
            </a:xfrm>
            <a:prstGeom prst="ellipse">
              <a:avLst/>
            </a:prstGeom>
            <a:blipFill dpi="0" rotWithShape="1">
              <a:blip r:embed="rId4" cstate="print">
                <a:alphaModFix amt="91000"/>
              </a:blip>
              <a:srcRect/>
              <a:tile tx="0" ty="0" sx="100000" sy="100000" flip="y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CONU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86200"/>
            <a:ext cx="5340749" cy="29718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562600" y="3962400"/>
            <a:ext cx="33528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AD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Available by the Lunch Break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AD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AD7C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Total Costs must be less than $3000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AD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5AD7C"/>
              </a:buClr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bb03b08-4209-41c3-9395-37d32816991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bb03b08-4209-41c3-9395-37d32816991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bb03b08-4209-41c3-9395-37d32816991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bb03b08-4209-41c3-9395-37d32816991d"/>
</p:tagLst>
</file>

<file path=ppt/theme/theme1.xml><?xml version="1.0" encoding="utf-8"?>
<a:theme xmlns:a="http://schemas.openxmlformats.org/drawingml/2006/main" name="dual-pol template v1_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ual-Pol Steel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QPE2</Template>
  <TotalTime>4494</TotalTime>
  <Words>696</Words>
  <Application>Microsoft Office PowerPoint</Application>
  <PresentationFormat>On-screen Show (4:3)</PresentationFormat>
  <Paragraphs>240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dual-pol template v1_4</vt:lpstr>
      <vt:lpstr>Dual-Pol Steel Blue</vt:lpstr>
      <vt:lpstr>Drawing</vt:lpstr>
      <vt:lpstr>The Warning Decision Training Branch  Souper Computer       or  Building Ensembles in a Bottle</vt:lpstr>
      <vt:lpstr>Why Are You Folks Doing This? </vt:lpstr>
      <vt:lpstr>“Transferring Knowledge into Warning Performance”</vt:lpstr>
      <vt:lpstr>A Little Philosophy</vt:lpstr>
      <vt:lpstr>So There I Was …. March 2010 …..</vt:lpstr>
      <vt:lpstr>VORTEX2 Storm-scale Photogrammetry Deployment</vt:lpstr>
      <vt:lpstr>WRF ensemble sounding, 00Z Plainview, TX</vt:lpstr>
      <vt:lpstr>Success … and things close to it</vt:lpstr>
      <vt:lpstr>Designing  Beyond  VORTEX 2 </vt:lpstr>
      <vt:lpstr>A Souper Computer Node </vt:lpstr>
      <vt:lpstr>Using 4 Nodes to Build the eWRFs The NAM Cycle </vt:lpstr>
      <vt:lpstr>Using 4 Nodes to Build the eWRFs The GFS Cycle  </vt:lpstr>
      <vt:lpstr>Where are the 16 Ensemble Members?</vt:lpstr>
      <vt:lpstr>eWRF Production Status</vt:lpstr>
      <vt:lpstr>eWRF Production Status</vt:lpstr>
      <vt:lpstr>Designing for Availability</vt:lpstr>
      <vt:lpstr>Goals Achieved</vt:lpstr>
      <vt:lpstr>Visualizing Uncertainty</vt:lpstr>
      <vt:lpstr>Visualizing Multiple Domains</vt:lpstr>
      <vt:lpstr>Integrating Uncertainty into Nomograms</vt:lpstr>
      <vt:lpstr>Integrating Uncertainty into Nomograms</vt:lpstr>
      <vt:lpstr>Output</vt:lpstr>
      <vt:lpstr>So Now What? </vt:lpstr>
      <vt:lpstr>And then What? </vt:lpstr>
      <vt:lpstr>3 Things to Remember</vt:lpstr>
    </vt:vector>
  </TitlesOfParts>
  <Company>NOAA/WDTB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Dual-pol: Some Recent Examples</dc:title>
  <dc:creator>cwhittier</dc:creator>
  <cp:lastModifiedBy>Ed Mahoney</cp:lastModifiedBy>
  <cp:revision>474</cp:revision>
  <dcterms:created xsi:type="dcterms:W3CDTF">2010-06-01T17:10:18Z</dcterms:created>
  <dcterms:modified xsi:type="dcterms:W3CDTF">2011-03-18T18:47:28Z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84692D59-D795-4052-A010-6FE637B28793</vt:lpwstr>
  </property>
  <property fmtid="{D5CDD505-2E9C-101B-9397-08002B2CF9AE}" pid="3" name="ArticulatePath">
    <vt:lpwstr>CMA Breif Sept</vt:lpwstr>
  </property>
</Properties>
</file>