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70" r:id="rId4"/>
    <p:sldId id="271" r:id="rId5"/>
    <p:sldId id="267" r:id="rId6"/>
    <p:sldId id="283" r:id="rId7"/>
    <p:sldId id="279" r:id="rId8"/>
    <p:sldId id="285" r:id="rId9"/>
    <p:sldId id="272" r:id="rId10"/>
    <p:sldId id="278" r:id="rId11"/>
    <p:sldId id="280" r:id="rId12"/>
    <p:sldId id="281" r:id="rId13"/>
    <p:sldId id="282" r:id="rId14"/>
    <p:sldId id="304" r:id="rId15"/>
    <p:sldId id="284" r:id="rId16"/>
    <p:sldId id="286" r:id="rId17"/>
    <p:sldId id="287" r:id="rId18"/>
    <p:sldId id="288" r:id="rId19"/>
    <p:sldId id="289" r:id="rId20"/>
    <p:sldId id="274" r:id="rId21"/>
    <p:sldId id="291" r:id="rId22"/>
    <p:sldId id="292" r:id="rId23"/>
    <p:sldId id="293" r:id="rId24"/>
    <p:sldId id="290" r:id="rId25"/>
    <p:sldId id="294" r:id="rId26"/>
    <p:sldId id="300" r:id="rId27"/>
    <p:sldId id="295" r:id="rId28"/>
    <p:sldId id="296" r:id="rId29"/>
    <p:sldId id="297" r:id="rId30"/>
    <p:sldId id="298" r:id="rId31"/>
    <p:sldId id="299" r:id="rId32"/>
    <p:sldId id="302" r:id="rId33"/>
    <p:sldId id="273" r:id="rId34"/>
    <p:sldId id="26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1" autoAdjust="0"/>
    <p:restoredTop sz="94660"/>
  </p:normalViewPr>
  <p:slideViewPr>
    <p:cSldViewPr>
      <p:cViewPr varScale="1">
        <p:scale>
          <a:sx n="68" d="100"/>
          <a:sy n="68" d="100"/>
        </p:scale>
        <p:origin x="-108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CC06-4C0F-48B5-99C1-28DFB93B9244}" type="datetimeFigureOut">
              <a:rPr lang="en-US" smtClean="0"/>
              <a:pPr/>
              <a:t>3/15/2011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CADD-692A-4826-8D25-AFD2EF5C11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CC06-4C0F-48B5-99C1-28DFB93B9244}" type="datetimeFigureOut">
              <a:rPr lang="en-US" smtClean="0"/>
              <a:pPr/>
              <a:t>3/15/2011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CADD-692A-4826-8D25-AFD2EF5C11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CC06-4C0F-48B5-99C1-28DFB93B9244}" type="datetimeFigureOut">
              <a:rPr lang="en-US" smtClean="0"/>
              <a:pPr/>
              <a:t>3/15/2011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CADD-692A-4826-8D25-AFD2EF5C11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CC06-4C0F-48B5-99C1-28DFB93B9244}" type="datetimeFigureOut">
              <a:rPr lang="en-US" smtClean="0"/>
              <a:pPr/>
              <a:t>3/15/2011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CADD-692A-4826-8D25-AFD2EF5C11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CC06-4C0F-48B5-99C1-28DFB93B9244}" type="datetimeFigureOut">
              <a:rPr lang="en-US" smtClean="0"/>
              <a:pPr/>
              <a:t>3/15/2011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CADD-692A-4826-8D25-AFD2EF5C11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CC06-4C0F-48B5-99C1-28DFB93B9244}" type="datetimeFigureOut">
              <a:rPr lang="en-US" smtClean="0"/>
              <a:pPr/>
              <a:t>3/15/2011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CADD-692A-4826-8D25-AFD2EF5C11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CC06-4C0F-48B5-99C1-28DFB93B9244}" type="datetimeFigureOut">
              <a:rPr lang="en-US" smtClean="0"/>
              <a:pPr/>
              <a:t>3/15/2011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CADD-692A-4826-8D25-AFD2EF5C11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CC06-4C0F-48B5-99C1-28DFB93B9244}" type="datetimeFigureOut">
              <a:rPr lang="en-US" smtClean="0"/>
              <a:pPr/>
              <a:t>3/15/2011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CADD-692A-4826-8D25-AFD2EF5C11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CC06-4C0F-48B5-99C1-28DFB93B9244}" type="datetimeFigureOut">
              <a:rPr lang="en-US" smtClean="0"/>
              <a:pPr/>
              <a:t>3/15/2011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CADD-692A-4826-8D25-AFD2EF5C11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CC06-4C0F-48B5-99C1-28DFB93B9244}" type="datetimeFigureOut">
              <a:rPr lang="en-US" smtClean="0"/>
              <a:pPr/>
              <a:t>3/15/2011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CADD-692A-4826-8D25-AFD2EF5C11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CC06-4C0F-48B5-99C1-28DFB93B9244}" type="datetimeFigureOut">
              <a:rPr lang="en-US" smtClean="0"/>
              <a:pPr/>
              <a:t>3/15/2011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693CADD-692A-4826-8D25-AFD2EF5C11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85CC06-4C0F-48B5-99C1-28DFB93B9244}" type="datetimeFigureOut">
              <a:rPr lang="en-US" smtClean="0"/>
              <a:pPr/>
              <a:t>3/15/2011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693CADD-692A-4826-8D25-AFD2EF5C11E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rch 7 1138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752600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Evaluation of Great Lakes Ice Model (GLIM) Real-time Ice Forecasts for Lake Erie during the 2010-2011 Ice season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581400"/>
            <a:ext cx="7854696" cy="289560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</a:rPr>
              <a:t>Robert LaPlante</a:t>
            </a:r>
          </a:p>
          <a:p>
            <a:pPr algn="ctr"/>
            <a:r>
              <a:rPr lang="en-US" sz="3800" b="1" dirty="0" smtClean="0">
                <a:solidFill>
                  <a:schemeClr val="bg1"/>
                </a:solidFill>
              </a:rPr>
              <a:t>NOAA/NWS Cleveland, OH</a:t>
            </a:r>
          </a:p>
          <a:p>
            <a:pPr algn="ctr"/>
            <a:endParaRPr lang="en-US" sz="3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800" b="1" dirty="0" smtClean="0">
                <a:solidFill>
                  <a:schemeClr val="bg1"/>
                </a:solidFill>
              </a:rPr>
              <a:t>David Schwab</a:t>
            </a:r>
          </a:p>
          <a:p>
            <a:pPr algn="ctr"/>
            <a:r>
              <a:rPr lang="en-US" sz="3800" b="1" dirty="0" err="1" smtClean="0">
                <a:solidFill>
                  <a:schemeClr val="bg1"/>
                </a:solidFill>
              </a:rPr>
              <a:t>Jia</a:t>
            </a:r>
            <a:r>
              <a:rPr lang="en-US" sz="3800" b="1" dirty="0" smtClean="0">
                <a:solidFill>
                  <a:schemeClr val="bg1"/>
                </a:solidFill>
              </a:rPr>
              <a:t> Wang</a:t>
            </a:r>
          </a:p>
          <a:p>
            <a:pPr algn="ctr"/>
            <a:r>
              <a:rPr lang="en-US" sz="3800" b="1" dirty="0" smtClean="0">
                <a:solidFill>
                  <a:schemeClr val="bg1"/>
                </a:solidFill>
              </a:rPr>
              <a:t>NOAA/GLERL  Ann Arbor, MI</a:t>
            </a:r>
          </a:p>
          <a:p>
            <a:pPr algn="ctr"/>
            <a:endParaRPr lang="en-US" sz="3800" dirty="0" smtClean="0">
              <a:solidFill>
                <a:schemeClr val="bg1"/>
              </a:solidFill>
            </a:endParaRPr>
          </a:p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 22 March 2011</a:t>
            </a:r>
          </a:p>
          <a:p>
            <a:pPr algn="ctr"/>
            <a:endParaRPr lang="en-US" sz="1800" dirty="0"/>
          </a:p>
        </p:txBody>
      </p:sp>
      <p:pic>
        <p:nvPicPr>
          <p:cNvPr id="4" name="Picture 3" descr="logo_no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09659"/>
            <a:ext cx="1143000" cy="1148341"/>
          </a:xfrm>
          <a:prstGeom prst="rect">
            <a:avLst/>
          </a:prstGeom>
        </p:spPr>
      </p:pic>
      <p:pic>
        <p:nvPicPr>
          <p:cNvPr id="5" name="Picture 4" descr="logo_nw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48600" y="5580344"/>
            <a:ext cx="1295400" cy="1277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GLIM Ice Concentration in GFE(%)</a:t>
            </a:r>
            <a:br>
              <a:rPr lang="en-US" dirty="0" smtClean="0"/>
            </a:br>
            <a:r>
              <a:rPr lang="en-US" sz="2700" dirty="0" smtClean="0"/>
              <a:t>72 Hr Forecast from 4 Mar 2011</a:t>
            </a:r>
            <a:endParaRPr lang="en-US" sz="2700" dirty="0"/>
          </a:p>
        </p:txBody>
      </p:sp>
      <p:pic>
        <p:nvPicPr>
          <p:cNvPr id="1026" name="Picture 2" descr="U:\GLIMeval2011\Ice_cover_loop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447800"/>
            <a:ext cx="5665787" cy="51659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4371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GLIM zoomed for Western Lake Erie</a:t>
            </a:r>
            <a:endParaRPr lang="en-US" sz="4000" dirty="0"/>
          </a:p>
        </p:txBody>
      </p:sp>
      <p:pic>
        <p:nvPicPr>
          <p:cNvPr id="3" name="Picture 2" descr="GLIM_4pane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2081749"/>
            <a:ext cx="5943143" cy="4776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7400" y="1600200"/>
            <a:ext cx="571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Plenty of winter recreation near the islands of Lake Erie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305800" cy="990600"/>
          </a:xfrm>
        </p:spPr>
        <p:txBody>
          <a:bodyPr/>
          <a:lstStyle/>
          <a:p>
            <a:r>
              <a:rPr lang="en-US" dirty="0" smtClean="0"/>
              <a:t>GLIM  Forecast via Google Maps</a:t>
            </a:r>
            <a:endParaRPr lang="en-US" dirty="0"/>
          </a:p>
        </p:txBody>
      </p:sp>
      <p:pic>
        <p:nvPicPr>
          <p:cNvPr id="3" name="Picture 2" descr="Google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8153400" cy="4274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r>
              <a:rPr lang="en-US" dirty="0" smtClean="0"/>
              <a:t>GLIM  Forecast via Google Maps</a:t>
            </a:r>
            <a:endParaRPr lang="en-US" dirty="0"/>
          </a:p>
        </p:txBody>
      </p:sp>
      <p:pic>
        <p:nvPicPr>
          <p:cNvPr id="3" name="Picture 2" descr="Googlezoome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447800"/>
            <a:ext cx="8237149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Sources of Error </a:t>
            </a:r>
            <a:r>
              <a:rPr lang="en-US" b="1" dirty="0" smtClean="0"/>
              <a:t>in the </a:t>
            </a:r>
            <a:r>
              <a:rPr lang="en-US" b="1" dirty="0" smtClean="0"/>
              <a:t>Ice Concentration Forecast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Error in the daily NIC ice concentration analysis	</a:t>
            </a:r>
          </a:p>
          <a:p>
            <a:pPr lvl="1"/>
            <a:r>
              <a:rPr lang="en-US" dirty="0" smtClean="0"/>
              <a:t>NIC analysis data sources are lagged: ~00 and ~12 UTC RADARSAT passes &amp; previous day ~18 UTC MODIS imagery and current day ~18 UTC MODIS imagery are combined and posted about 00 UTC the next day</a:t>
            </a:r>
          </a:p>
          <a:p>
            <a:r>
              <a:rPr lang="en-US" dirty="0" smtClean="0"/>
              <a:t>Error in the NDFD parameters (wind, temperature, or </a:t>
            </a:r>
            <a:r>
              <a:rPr lang="en-US" dirty="0" err="1" smtClean="0"/>
              <a:t>dewpoint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Error in the GLIM: nudging procedure, vertical mixing, no wave mixing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Mean Ice Concentration</a:t>
            </a:r>
            <a:br>
              <a:rPr lang="en-US" sz="4000" dirty="0" smtClean="0"/>
            </a:br>
            <a:r>
              <a:rPr lang="en-US" sz="4000" dirty="0" smtClean="0"/>
              <a:t>GLIM 1,3,5 Day FCST compared with NIC</a:t>
            </a:r>
            <a:endParaRPr lang="en-US" sz="4000" dirty="0"/>
          </a:p>
        </p:txBody>
      </p:sp>
      <p:pic>
        <p:nvPicPr>
          <p:cNvPr id="4" name="Content Placeholder 3" descr="MeanICEbyDOY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447800"/>
            <a:ext cx="7772400" cy="52092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anICE_day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232093" cy="5514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Day 1 Comparison</a:t>
            </a:r>
            <a:br>
              <a:rPr lang="en-US" sz="3200" dirty="0" smtClean="0"/>
            </a:br>
            <a:r>
              <a:rPr lang="en-US" sz="3200" dirty="0" smtClean="0"/>
              <a:t>Change in GLIM MEAN Ice Concentration to NIC MEAN Ice Concentration Dec - Mar</a:t>
            </a:r>
            <a:br>
              <a:rPr lang="en-US" sz="3200" dirty="0" smtClean="0"/>
            </a:b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anICE_day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232093" cy="5514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Day 3 Comparison</a:t>
            </a:r>
            <a:br>
              <a:rPr lang="en-US" sz="3200" dirty="0" smtClean="0"/>
            </a:br>
            <a:r>
              <a:rPr lang="en-US" sz="3200" dirty="0" smtClean="0"/>
              <a:t>Change in GLIM MEAN Ice Concentration to NIC MEAN Ice Concentration Dec - Mar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4" name="Picture 3" descr="MeanICE_day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600200"/>
            <a:ext cx="6248400" cy="5608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anICE_day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232093" cy="5514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Day 5 Comparison</a:t>
            </a:r>
            <a:br>
              <a:rPr lang="en-US" sz="3200" dirty="0" smtClean="0"/>
            </a:br>
            <a:r>
              <a:rPr lang="en-US" sz="3200" dirty="0" smtClean="0"/>
              <a:t>Change in GLIM MEAN Ice Concentration to NIC MEAN Ice Concentration Dec </a:t>
            </a:r>
            <a:r>
              <a:rPr lang="en-US" sz="3200" smtClean="0"/>
              <a:t>-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4" name="Picture 3" descr="MeanICE_day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600200"/>
            <a:ext cx="6248400" cy="5608144"/>
          </a:xfrm>
          <a:prstGeom prst="rect">
            <a:avLst/>
          </a:prstGeom>
        </p:spPr>
      </p:pic>
      <p:pic>
        <p:nvPicPr>
          <p:cNvPr id="5" name="Picture 4" descr="MeanICE_day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1494099"/>
            <a:ext cx="6324600" cy="5363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pPr algn="ctr"/>
            <a:r>
              <a:rPr lang="en-US" dirty="0" smtClean="0"/>
              <a:t>Bathymetry of Lake Erie (M)</a:t>
            </a:r>
            <a:endParaRPr lang="en-US" dirty="0"/>
          </a:p>
        </p:txBody>
      </p:sp>
      <p:pic>
        <p:nvPicPr>
          <p:cNvPr id="3" name="Picture 2" descr="bathymetr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7368"/>
            <a:ext cx="9144000" cy="4183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9000" y="3733800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81800" y="2362200"/>
            <a:ext cx="42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396240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GLIM_eval\Animation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7848600" cy="5410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b="1" dirty="0" smtClean="0"/>
          </a:p>
          <a:p>
            <a:r>
              <a:rPr lang="en-US" b="1" dirty="0" smtClean="0"/>
              <a:t>Description of the improved GLIM for the 2010-2011 ice </a:t>
            </a:r>
            <a:r>
              <a:rPr lang="en-US" b="1" dirty="0" smtClean="0"/>
              <a:t>season</a:t>
            </a:r>
          </a:p>
          <a:p>
            <a:r>
              <a:rPr lang="en-US" b="1" dirty="0" smtClean="0"/>
              <a:t>Comparison of the GLIM to the National Ice Center analysis</a:t>
            </a:r>
            <a:endParaRPr lang="en-US" b="1" dirty="0" smtClean="0"/>
          </a:p>
          <a:p>
            <a:r>
              <a:rPr lang="en-US" b="1" dirty="0" smtClean="0"/>
              <a:t>Future </a:t>
            </a:r>
            <a:r>
              <a:rPr lang="en-US" b="1" dirty="0" smtClean="0"/>
              <a:t>plans for the GLIM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6172200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MODIS 4-9 March 2010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Comparison </a:t>
            </a:r>
            <a:r>
              <a:rPr lang="en-US" sz="3600" dirty="0" smtClean="0"/>
              <a:t>of the </a:t>
            </a:r>
            <a:r>
              <a:rPr lang="en-US" sz="3600" dirty="0" smtClean="0"/>
              <a:t>GLIM to the NIC Analysis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4800600" cy="3048000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 err="1" smtClean="0"/>
              <a:t>BOIVerify</a:t>
            </a:r>
            <a:r>
              <a:rPr lang="en-US" sz="3200" dirty="0" smtClean="0"/>
              <a:t> is a statistical analysis application that is run at many NWS offices to help verify locally produced gridded forecasts from the NDFD </a:t>
            </a:r>
          </a:p>
          <a:p>
            <a:pPr>
              <a:buNone/>
            </a:pPr>
            <a:endParaRPr lang="en-US" sz="3200" dirty="0" smtClean="0"/>
          </a:p>
          <a:p>
            <a:r>
              <a:rPr lang="en-US" sz="3200" dirty="0" err="1" smtClean="0"/>
              <a:t>BOIVerify</a:t>
            </a:r>
            <a:r>
              <a:rPr lang="en-US" sz="3200" dirty="0" smtClean="0"/>
              <a:t> was modified at NWS CLE to ingest the GLERL GLIM forecasts of ice concentration and ice cover analysis from the National Ice Center (NIC) to help evaluate the GLIM</a:t>
            </a:r>
          </a:p>
          <a:p>
            <a:endParaRPr lang="en-US" dirty="0"/>
          </a:p>
        </p:txBody>
      </p:sp>
      <p:pic>
        <p:nvPicPr>
          <p:cNvPr id="4" name="Picture 3" descr="BOIVerify_glimev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4881" y="2133600"/>
            <a:ext cx="3840519" cy="4363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Ice Concentration Bias (%) 24 hour</a:t>
            </a:r>
            <a:br>
              <a:rPr lang="en-US" sz="4000" dirty="0" smtClean="0"/>
            </a:br>
            <a:r>
              <a:rPr lang="en-US" sz="4000" dirty="0" smtClean="0"/>
              <a:t>GLIM- NIC 6-21 Jan 2011</a:t>
            </a:r>
            <a:endParaRPr lang="en-US" sz="4000" dirty="0"/>
          </a:p>
        </p:txBody>
      </p:sp>
      <p:pic>
        <p:nvPicPr>
          <p:cNvPr id="3" name="Picture 2" descr="Bias96hrJan6-21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371600"/>
            <a:ext cx="6676083" cy="5181600"/>
          </a:xfrm>
          <a:prstGeom prst="rect">
            <a:avLst/>
          </a:prstGeom>
        </p:spPr>
      </p:pic>
      <p:pic>
        <p:nvPicPr>
          <p:cNvPr id="5" name="Picture 4" descr="Bias24hrJan6-21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371600"/>
            <a:ext cx="6630048" cy="5122229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6400800" y="3048000"/>
            <a:ext cx="228600" cy="685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9115926">
            <a:off x="5685880" y="4213569"/>
            <a:ext cx="242038" cy="5845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86400" y="4800600"/>
            <a:ext cx="1401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Too little ice</a:t>
            </a:r>
          </a:p>
          <a:p>
            <a:r>
              <a:rPr lang="en-US" dirty="0" smtClean="0"/>
              <a:t>forecast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10200" y="2590800"/>
            <a:ext cx="1510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much ice</a:t>
            </a:r>
          </a:p>
          <a:p>
            <a:r>
              <a:rPr lang="en-US" dirty="0" smtClean="0"/>
              <a:t>forecast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Ice Concentration Bias (%) 48 hour</a:t>
            </a:r>
            <a:br>
              <a:rPr lang="en-US" sz="4000" dirty="0" smtClean="0"/>
            </a:br>
            <a:r>
              <a:rPr lang="en-US" sz="4000" dirty="0" smtClean="0"/>
              <a:t>GLIM- NIC 6-21 Jan 2011</a:t>
            </a:r>
            <a:endParaRPr lang="en-US" sz="4000" dirty="0"/>
          </a:p>
        </p:txBody>
      </p:sp>
      <p:pic>
        <p:nvPicPr>
          <p:cNvPr id="3" name="Picture 2" descr="Bias96hrJan6-21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371600"/>
            <a:ext cx="6676083" cy="5181600"/>
          </a:xfrm>
          <a:prstGeom prst="rect">
            <a:avLst/>
          </a:prstGeom>
        </p:spPr>
      </p:pic>
      <p:pic>
        <p:nvPicPr>
          <p:cNvPr id="4" name="Picture 3" descr="Bias48hrJan6-21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371600"/>
            <a:ext cx="6676083" cy="518160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6400800" y="3048000"/>
            <a:ext cx="228600" cy="685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9115926">
            <a:off x="5762080" y="4289769"/>
            <a:ext cx="242038" cy="5845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2600" y="4953000"/>
            <a:ext cx="1401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little ice</a:t>
            </a:r>
          </a:p>
          <a:p>
            <a:r>
              <a:rPr lang="en-US" dirty="0" smtClean="0"/>
              <a:t>forecast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2590800"/>
            <a:ext cx="1510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much ice</a:t>
            </a:r>
          </a:p>
          <a:p>
            <a:r>
              <a:rPr lang="en-US" dirty="0" smtClean="0"/>
              <a:t>forecast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Ice Concentration Bias (%) 72 hour</a:t>
            </a:r>
            <a:br>
              <a:rPr lang="en-US" sz="4000" dirty="0" smtClean="0"/>
            </a:br>
            <a:r>
              <a:rPr lang="en-US" sz="4000" dirty="0" smtClean="0"/>
              <a:t>GLIM- NIC 6-21 Jan 2011</a:t>
            </a:r>
            <a:endParaRPr lang="en-US" sz="4000" dirty="0"/>
          </a:p>
        </p:txBody>
      </p:sp>
      <p:pic>
        <p:nvPicPr>
          <p:cNvPr id="3" name="Picture 2" descr="Bias96hrJan6-21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371600"/>
            <a:ext cx="6676083" cy="5181600"/>
          </a:xfrm>
          <a:prstGeom prst="rect">
            <a:avLst/>
          </a:prstGeom>
        </p:spPr>
      </p:pic>
      <p:pic>
        <p:nvPicPr>
          <p:cNvPr id="4" name="Picture 3" descr="Bias72hrJan6-21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371600"/>
            <a:ext cx="6676083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2590800"/>
            <a:ext cx="1510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much ice</a:t>
            </a:r>
          </a:p>
          <a:p>
            <a:r>
              <a:rPr lang="en-US" dirty="0" smtClean="0"/>
              <a:t>forecast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4953000"/>
            <a:ext cx="1401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little ice</a:t>
            </a:r>
          </a:p>
          <a:p>
            <a:r>
              <a:rPr lang="en-US" dirty="0" smtClean="0"/>
              <a:t>forecast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6400800" y="3048000"/>
            <a:ext cx="228600" cy="685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9115926">
            <a:off x="5838280" y="4442169"/>
            <a:ext cx="242038" cy="5845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Ice Concentration Bias (%) 96 hour</a:t>
            </a:r>
            <a:br>
              <a:rPr lang="en-US" sz="4000" dirty="0" smtClean="0"/>
            </a:br>
            <a:r>
              <a:rPr lang="en-US" sz="4000" dirty="0" smtClean="0"/>
              <a:t>GLIM- NIC 6-21 Jan 2011</a:t>
            </a:r>
            <a:endParaRPr lang="en-US" sz="4000" dirty="0"/>
          </a:p>
        </p:txBody>
      </p:sp>
      <p:pic>
        <p:nvPicPr>
          <p:cNvPr id="3" name="Picture 2" descr="Bias96hrJan6-21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371600"/>
            <a:ext cx="6676083" cy="518160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9115926">
            <a:off x="5838280" y="4442169"/>
            <a:ext cx="242038" cy="5845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6400800" y="3048000"/>
            <a:ext cx="228600" cy="685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2600" y="4953000"/>
            <a:ext cx="1401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little ice</a:t>
            </a:r>
          </a:p>
          <a:p>
            <a:r>
              <a:rPr lang="en-US" dirty="0" smtClean="0"/>
              <a:t>forecast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2590800"/>
            <a:ext cx="1510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much ice</a:t>
            </a:r>
          </a:p>
          <a:p>
            <a:r>
              <a:rPr lang="en-US" dirty="0" smtClean="0"/>
              <a:t>forecast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Ice Concentration Bias (%) 120 hour</a:t>
            </a:r>
            <a:br>
              <a:rPr lang="en-US" sz="4000" dirty="0" smtClean="0"/>
            </a:br>
            <a:r>
              <a:rPr lang="en-US" sz="4000" dirty="0" smtClean="0"/>
              <a:t>GLIM- NIC 6-21 Jan 2011</a:t>
            </a:r>
            <a:endParaRPr lang="en-US" sz="4000" dirty="0"/>
          </a:p>
        </p:txBody>
      </p:sp>
      <p:pic>
        <p:nvPicPr>
          <p:cNvPr id="3" name="Picture 2" descr="Bias96hrJan6-21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371600"/>
            <a:ext cx="6676083" cy="5181600"/>
          </a:xfrm>
          <a:prstGeom prst="rect">
            <a:avLst/>
          </a:prstGeom>
        </p:spPr>
      </p:pic>
      <p:pic>
        <p:nvPicPr>
          <p:cNvPr id="4" name="Picture 3" descr="Bias120hrJan6-21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371600"/>
            <a:ext cx="6705600" cy="520451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6400800" y="3048000"/>
            <a:ext cx="228600" cy="685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9115926">
            <a:off x="5762080" y="4289769"/>
            <a:ext cx="242038" cy="5845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2600" y="4953000"/>
            <a:ext cx="1401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little ice</a:t>
            </a:r>
          </a:p>
          <a:p>
            <a:r>
              <a:rPr lang="en-US" dirty="0" smtClean="0"/>
              <a:t>forecast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2590800"/>
            <a:ext cx="1510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much ice</a:t>
            </a:r>
          </a:p>
          <a:p>
            <a:r>
              <a:rPr lang="en-US" dirty="0" smtClean="0"/>
              <a:t>forecast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Lake Erie Ice Drift 30 Jan- 15 Feb 2011</a:t>
            </a:r>
            <a:endParaRPr lang="en-US" sz="4000" dirty="0"/>
          </a:p>
        </p:txBody>
      </p:sp>
      <p:pic>
        <p:nvPicPr>
          <p:cNvPr id="1026" name="Picture 2" descr="U:\GLIMeval2011\ICE_Jan30_2011_to_feb_15_201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905000"/>
            <a:ext cx="4648200" cy="352722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38200" y="55626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Persistent easterly drift of ice cover over the central basin of Lake Erie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16200000">
            <a:off x="4346448" y="3578352"/>
            <a:ext cx="21031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Expected Value of the GLIM </a:t>
            </a:r>
            <a:r>
              <a:rPr lang="en-US" dirty="0" err="1" smtClean="0"/>
              <a:t>vs</a:t>
            </a:r>
            <a:r>
              <a:rPr lang="en-US" dirty="0" smtClean="0"/>
              <a:t> NIC</a:t>
            </a:r>
            <a:br>
              <a:rPr lang="en-US" dirty="0" smtClean="0"/>
            </a:br>
            <a:r>
              <a:rPr lang="en-US" dirty="0" smtClean="0"/>
              <a:t>24 hr </a:t>
            </a:r>
            <a:r>
              <a:rPr lang="en-US" dirty="0" err="1" smtClean="0"/>
              <a:t>Fcst</a:t>
            </a:r>
            <a:r>
              <a:rPr lang="en-US" dirty="0" smtClean="0"/>
              <a:t> 6-21 Jan 2011</a:t>
            </a:r>
            <a:endParaRPr lang="en-US" dirty="0"/>
          </a:p>
        </p:txBody>
      </p:sp>
      <p:pic>
        <p:nvPicPr>
          <p:cNvPr id="3" name="Picture 2" descr="ExpectedValue24hrJan6-21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5686425" cy="5105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362200"/>
            <a:ext cx="15517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Observed = NIC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Forecast = GLIM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4038600"/>
            <a:ext cx="1410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Too little Ice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Fcst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Expected Value of the GLIM </a:t>
            </a:r>
            <a:r>
              <a:rPr lang="en-US" dirty="0" err="1" smtClean="0"/>
              <a:t>vs</a:t>
            </a:r>
            <a:r>
              <a:rPr lang="en-US" dirty="0" smtClean="0"/>
              <a:t> NIC</a:t>
            </a:r>
            <a:br>
              <a:rPr lang="en-US" dirty="0" smtClean="0"/>
            </a:br>
            <a:r>
              <a:rPr lang="en-US" dirty="0" smtClean="0"/>
              <a:t>48 hr </a:t>
            </a:r>
            <a:r>
              <a:rPr lang="en-US" dirty="0" err="1" smtClean="0"/>
              <a:t>Fcst</a:t>
            </a:r>
            <a:r>
              <a:rPr lang="en-US" dirty="0" smtClean="0"/>
              <a:t> 6-21 Jan 2011</a:t>
            </a:r>
            <a:endParaRPr lang="en-US" dirty="0"/>
          </a:p>
        </p:txBody>
      </p:sp>
      <p:pic>
        <p:nvPicPr>
          <p:cNvPr id="3" name="Picture 2" descr="ExpectedValue24hrJan6-21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5686425" cy="5105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362200"/>
            <a:ext cx="15517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Observed = NIC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Forecast = GLIM</a:t>
            </a:r>
            <a:endParaRPr lang="en-US" sz="1400" b="1" dirty="0"/>
          </a:p>
        </p:txBody>
      </p:sp>
      <p:pic>
        <p:nvPicPr>
          <p:cNvPr id="5" name="Picture 4" descr="ExpectedValue48hrJan6-21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524000"/>
            <a:ext cx="5686825" cy="5105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4038600"/>
            <a:ext cx="1410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Too little Ice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Fcst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Expected Value of the GLIM </a:t>
            </a:r>
            <a:r>
              <a:rPr lang="en-US" dirty="0" err="1" smtClean="0"/>
              <a:t>vs</a:t>
            </a:r>
            <a:r>
              <a:rPr lang="en-US" dirty="0" smtClean="0"/>
              <a:t> NIC</a:t>
            </a:r>
            <a:br>
              <a:rPr lang="en-US" dirty="0" smtClean="0"/>
            </a:br>
            <a:r>
              <a:rPr lang="en-US" dirty="0" smtClean="0"/>
              <a:t>72 hr </a:t>
            </a:r>
            <a:r>
              <a:rPr lang="en-US" dirty="0" err="1" smtClean="0"/>
              <a:t>Fcst</a:t>
            </a:r>
            <a:r>
              <a:rPr lang="en-US" dirty="0" smtClean="0"/>
              <a:t> 6-21 Jan 2011</a:t>
            </a:r>
            <a:endParaRPr lang="en-US" dirty="0"/>
          </a:p>
        </p:txBody>
      </p:sp>
      <p:pic>
        <p:nvPicPr>
          <p:cNvPr id="3" name="Picture 2" descr="ExpectedValue24hrJan6-21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5686425" cy="5105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362200"/>
            <a:ext cx="15517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Observed = NIC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Forecast = GLIM</a:t>
            </a:r>
            <a:endParaRPr lang="en-US" sz="1400" b="1" dirty="0"/>
          </a:p>
        </p:txBody>
      </p:sp>
      <p:pic>
        <p:nvPicPr>
          <p:cNvPr id="6" name="Picture 5" descr="ExpectedValue72hrJan6-21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524000"/>
            <a:ext cx="5686827" cy="510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4038600"/>
            <a:ext cx="1410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Too little Ice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Fcst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ny lake 3 17 530p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Description of the GLIM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GLIM has been under development by </a:t>
            </a:r>
            <a:r>
              <a:rPr lang="en-US" dirty="0" smtClean="0">
                <a:solidFill>
                  <a:schemeClr val="tx2"/>
                </a:solidFill>
              </a:rPr>
              <a:t>GLERL</a:t>
            </a:r>
            <a:r>
              <a:rPr lang="en-US" dirty="0" smtClean="0">
                <a:solidFill>
                  <a:schemeClr val="bg1"/>
                </a:solidFill>
              </a:rPr>
              <a:t> since 2007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GLIM is a combination of the Princeton </a:t>
            </a:r>
            <a:r>
              <a:rPr lang="en-US" dirty="0" smtClean="0">
                <a:solidFill>
                  <a:schemeClr val="tx2"/>
                </a:solidFill>
              </a:rPr>
              <a:t>Ocean</a:t>
            </a:r>
            <a:r>
              <a:rPr lang="en-US" dirty="0" smtClean="0">
                <a:solidFill>
                  <a:schemeClr val="bg1"/>
                </a:solidFill>
              </a:rPr>
              <a:t> Model for hydrodynamics and the Combined Ice </a:t>
            </a:r>
            <a:r>
              <a:rPr lang="en-US" dirty="0" smtClean="0">
                <a:solidFill>
                  <a:schemeClr val="tx2"/>
                </a:solidFill>
              </a:rPr>
              <a:t>Ocean</a:t>
            </a:r>
            <a:r>
              <a:rPr lang="en-US" dirty="0" smtClean="0">
                <a:solidFill>
                  <a:schemeClr val="bg1"/>
                </a:solidFill>
              </a:rPr>
              <a:t> Model tailored for the Great Lakes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GLIM which has two modules, runs </a:t>
            </a:r>
            <a:r>
              <a:rPr lang="en-US" dirty="0" smtClean="0">
                <a:solidFill>
                  <a:schemeClr val="tx2"/>
                </a:solidFill>
              </a:rPr>
              <a:t> twice a day </a:t>
            </a:r>
            <a:r>
              <a:rPr lang="en-US" dirty="0" smtClean="0">
                <a:solidFill>
                  <a:schemeClr val="bg1"/>
                </a:solidFill>
              </a:rPr>
              <a:t>for Lake Erie as part of the Great Lakes Coastal Forecast system (GLCFS)  at NOAA/GLERL at  2 km resolution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Hourly </a:t>
            </a:r>
            <a:r>
              <a:rPr lang="en-US" dirty="0" err="1" smtClean="0">
                <a:solidFill>
                  <a:schemeClr val="bg1"/>
                </a:solidFill>
              </a:rPr>
              <a:t>Nowcast</a:t>
            </a:r>
            <a:r>
              <a:rPr lang="en-US" dirty="0" smtClean="0">
                <a:solidFill>
                  <a:schemeClr val="bg1"/>
                </a:solidFill>
              </a:rPr>
              <a:t> runs  - ingest surface meteorological and daily NIC ice concentration observations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Forecast runs from 00 to 12o hours – driven by the NDFD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GLIM </a:t>
            </a:r>
            <a:r>
              <a:rPr lang="en-US" dirty="0" smtClean="0">
                <a:solidFill>
                  <a:schemeClr val="bg1"/>
                </a:solidFill>
              </a:rPr>
              <a:t>is run using the latest surface forecast meteorological grids from the  NWS National Digital Forecast Database (NDFD) out to 5 days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Expected Value of the GLIM </a:t>
            </a:r>
            <a:r>
              <a:rPr lang="en-US" dirty="0" err="1" smtClean="0"/>
              <a:t>vs</a:t>
            </a:r>
            <a:r>
              <a:rPr lang="en-US" dirty="0" smtClean="0"/>
              <a:t> NIC</a:t>
            </a:r>
            <a:br>
              <a:rPr lang="en-US" dirty="0" smtClean="0"/>
            </a:br>
            <a:r>
              <a:rPr lang="en-US" dirty="0" smtClean="0"/>
              <a:t>96 hr </a:t>
            </a:r>
            <a:r>
              <a:rPr lang="en-US" dirty="0" err="1" smtClean="0"/>
              <a:t>Fcst</a:t>
            </a:r>
            <a:r>
              <a:rPr lang="en-US" dirty="0" smtClean="0"/>
              <a:t> 6-21 Jan 2011</a:t>
            </a:r>
            <a:endParaRPr lang="en-US" dirty="0"/>
          </a:p>
        </p:txBody>
      </p:sp>
      <p:pic>
        <p:nvPicPr>
          <p:cNvPr id="3" name="Picture 2" descr="ExpectedValue24hrJan6-21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5686425" cy="5105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362200"/>
            <a:ext cx="15517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Observed = NIC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Forecast = GLIM</a:t>
            </a:r>
            <a:endParaRPr lang="en-US" sz="1400" b="1" dirty="0"/>
          </a:p>
        </p:txBody>
      </p:sp>
      <p:pic>
        <p:nvPicPr>
          <p:cNvPr id="5" name="Picture 4" descr="ExpectedValue96hrJan6-21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3999" y="1524000"/>
            <a:ext cx="5686827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4038600"/>
            <a:ext cx="1410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Too little Ice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Fcst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Expected Value of the GLIM </a:t>
            </a:r>
            <a:r>
              <a:rPr lang="en-US" dirty="0" err="1" smtClean="0"/>
              <a:t>vs</a:t>
            </a:r>
            <a:r>
              <a:rPr lang="en-US" dirty="0" smtClean="0"/>
              <a:t> NIC</a:t>
            </a:r>
            <a:br>
              <a:rPr lang="en-US" dirty="0" smtClean="0"/>
            </a:br>
            <a:r>
              <a:rPr lang="en-US" dirty="0" smtClean="0"/>
              <a:t>120 hr </a:t>
            </a:r>
            <a:r>
              <a:rPr lang="en-US" dirty="0" err="1" smtClean="0"/>
              <a:t>Fcst</a:t>
            </a:r>
            <a:r>
              <a:rPr lang="en-US" dirty="0" smtClean="0"/>
              <a:t> 6-21 Jan 2011</a:t>
            </a:r>
            <a:endParaRPr lang="en-US" dirty="0"/>
          </a:p>
        </p:txBody>
      </p:sp>
      <p:pic>
        <p:nvPicPr>
          <p:cNvPr id="3" name="Picture 2" descr="ExpectedValue24hrJan6-21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5686425" cy="5105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362200"/>
            <a:ext cx="15517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Observed = NIC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Forecast = GLIM</a:t>
            </a:r>
            <a:endParaRPr lang="en-US" sz="1400" b="1" dirty="0"/>
          </a:p>
        </p:txBody>
      </p:sp>
      <p:pic>
        <p:nvPicPr>
          <p:cNvPr id="5" name="Picture 4" descr="ExpectedValue120hrJan6-21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523999"/>
            <a:ext cx="5678148" cy="5097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4038600"/>
            <a:ext cx="1410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Too little Ice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Fcst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Summary of the GLERL GLIM</a:t>
            </a:r>
            <a:br>
              <a:rPr lang="en-US" sz="4000" dirty="0" smtClean="0"/>
            </a:br>
            <a:r>
              <a:rPr lang="en-US" sz="4000" dirty="0" smtClean="0"/>
              <a:t>2010-2011 ice season on Lake Erie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GLIM </a:t>
            </a:r>
            <a:r>
              <a:rPr lang="en-US" dirty="0" err="1" smtClean="0"/>
              <a:t>nowcasts</a:t>
            </a:r>
            <a:r>
              <a:rPr lang="en-US" dirty="0" smtClean="0"/>
              <a:t> for 2010-2011 were more realistic with daily nudging from the NIC ice concentration analysis</a:t>
            </a:r>
          </a:p>
          <a:p>
            <a:r>
              <a:rPr lang="en-US" dirty="0" smtClean="0"/>
              <a:t>GLIM 1-5 Day forecasts were more realistic with being initialized with better </a:t>
            </a:r>
            <a:r>
              <a:rPr lang="en-US" dirty="0" err="1" smtClean="0"/>
              <a:t>nowcasts</a:t>
            </a:r>
            <a:endParaRPr lang="en-US" dirty="0" smtClean="0"/>
          </a:p>
          <a:p>
            <a:r>
              <a:rPr lang="en-US" dirty="0" smtClean="0"/>
              <a:t>During the rapid freeze up in January, the GLIM produced too little ice in the central basin and too much ice near Long </a:t>
            </a:r>
            <a:r>
              <a:rPr lang="en-US" dirty="0" smtClean="0"/>
              <a:t>P</a:t>
            </a:r>
            <a:r>
              <a:rPr lang="en-US" dirty="0" smtClean="0"/>
              <a:t>oint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Trends in changes </a:t>
            </a:r>
            <a:r>
              <a:rPr lang="en-US" dirty="0" smtClean="0"/>
              <a:t>in observed spatial coverage </a:t>
            </a:r>
            <a:r>
              <a:rPr lang="en-US" dirty="0" smtClean="0"/>
              <a:t>were  better  simulated this season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Difficult to separate error in NDFD with error in GLIM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Future Plans for the GLIM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Upon evaluation the 2010-2011 ice season, the GLIM may be expanded to the other Great </a:t>
            </a:r>
            <a:r>
              <a:rPr lang="en-US" dirty="0" smtClean="0"/>
              <a:t>Lakes for the 2011-2012 ice season</a:t>
            </a:r>
          </a:p>
          <a:p>
            <a:r>
              <a:rPr lang="en-US" dirty="0" smtClean="0"/>
              <a:t>Additional refinement of the GLIM is expected for the 2011-2012 ice season</a:t>
            </a:r>
            <a:endParaRPr lang="en-US" dirty="0" smtClean="0"/>
          </a:p>
          <a:p>
            <a:r>
              <a:rPr lang="en-US" dirty="0" smtClean="0"/>
              <a:t>Additional NDFD fields may be used by the GLIM – snowfall and QPF to make the model more realistic</a:t>
            </a:r>
          </a:p>
          <a:p>
            <a:r>
              <a:rPr lang="en-US" dirty="0" smtClean="0"/>
              <a:t>Output from the GLIM may be added to the NDFD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IS_2-21-2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9144000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14478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Questions ?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2286000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Robert.laplante@noaa.gov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ch 7 11 30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Description of the GLIM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GLIM </a:t>
            </a:r>
            <a:r>
              <a:rPr lang="en-US" dirty="0" err="1" smtClean="0"/>
              <a:t>Nowcasts</a:t>
            </a:r>
            <a:r>
              <a:rPr lang="en-US" dirty="0" smtClean="0"/>
              <a:t> of ice concentration are “nudged” towards the daily NIC ice concentration field</a:t>
            </a:r>
          </a:p>
          <a:p>
            <a:r>
              <a:rPr lang="en-US" dirty="0" smtClean="0"/>
              <a:t>The initial conditions for the forecast module are based on </a:t>
            </a:r>
            <a:r>
              <a:rPr lang="en-US" dirty="0" err="1" smtClean="0"/>
              <a:t>nowcast</a:t>
            </a:r>
            <a:r>
              <a:rPr lang="en-US" dirty="0" smtClean="0"/>
              <a:t> runs</a:t>
            </a:r>
          </a:p>
          <a:p>
            <a:r>
              <a:rPr lang="en-US" dirty="0" smtClean="0"/>
              <a:t>Model output for the GLIM is posted to the web </a:t>
            </a:r>
          </a:p>
          <a:p>
            <a:r>
              <a:rPr lang="en-US" dirty="0" smtClean="0"/>
              <a:t>NWS CLE retrieves via ftp the GLIM for AWIPS and GFE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ch 7 melting fast offsho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228600"/>
            <a:ext cx="9829800" cy="7700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GLIM  New Nudge Procedure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GLIM </a:t>
            </a:r>
            <a:r>
              <a:rPr lang="en-US" sz="2800" dirty="0" err="1" smtClean="0"/>
              <a:t>Nowcast</a:t>
            </a:r>
            <a:r>
              <a:rPr lang="en-US" sz="2800" dirty="0" smtClean="0"/>
              <a:t> nudging procedure added for 2010-2011 takes the GLIM ice concentration and “nudges” it close to the daily NIC ice concentration analysis</a:t>
            </a:r>
          </a:p>
          <a:p>
            <a:r>
              <a:rPr lang="en-US" sz="2800" dirty="0" smtClean="0"/>
              <a:t>In grid cells where both </a:t>
            </a:r>
            <a:r>
              <a:rPr lang="en-US" sz="2800" dirty="0" smtClean="0"/>
              <a:t>NIC </a:t>
            </a:r>
            <a:r>
              <a:rPr lang="en-US" sz="2800" dirty="0" smtClean="0"/>
              <a:t>and GLIM are ice-free, no nudging is applied</a:t>
            </a:r>
          </a:p>
          <a:p>
            <a:r>
              <a:rPr lang="en-US" sz="2800" dirty="0" smtClean="0"/>
              <a:t>In grid cells where the NIC has ice, but the GLIM is ice-free, the GLIM ice thickness is set to a small value </a:t>
            </a:r>
            <a:r>
              <a:rPr lang="en-US" sz="2800" dirty="0" smtClean="0"/>
              <a:t>(</a:t>
            </a:r>
            <a:r>
              <a:rPr lang="en-US" sz="2800" dirty="0" smtClean="0"/>
              <a:t>1 mm) and the ice concentration is “nudged” toward the NIC</a:t>
            </a:r>
          </a:p>
          <a:p>
            <a:r>
              <a:rPr lang="en-US" sz="2800" dirty="0" smtClean="0"/>
              <a:t>In grid cells where the GLIM has a non-zero ice concentration, the GLIM concentration is nudged toward the NIC concentration, whether it is zero or non-zero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ch 7 melting fast offsho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14400" y="-762000"/>
            <a:ext cx="10820400" cy="8475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GLIM  New Nudge Procedure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8686800" cy="3276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nudging </a:t>
            </a:r>
            <a:r>
              <a:rPr lang="en-US" sz="2800" dirty="0" smtClean="0"/>
              <a:t>consists of </a:t>
            </a:r>
            <a:r>
              <a:rPr lang="en-US" sz="2800" dirty="0" smtClean="0"/>
              <a:t>changing the GLIM computed concentration </a:t>
            </a:r>
            <a:r>
              <a:rPr lang="en-US" sz="2800" dirty="0" smtClean="0"/>
              <a:t>by a </a:t>
            </a:r>
            <a:r>
              <a:rPr lang="en-US" sz="2800" dirty="0" smtClean="0"/>
              <a:t>fraction of the difference between the GLIM and NIC concentrations</a:t>
            </a:r>
          </a:p>
          <a:p>
            <a:r>
              <a:rPr lang="en-US" sz="2800" dirty="0" smtClean="0"/>
              <a:t>The fraction is adjustable and is set to allow the GLIM to become nearly equal to the NIC field over a period of 12 hours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3810000" cy="24384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GLIM Ice Concentration is nudged toward the NIC ice concentration field which is updated daily</a:t>
            </a:r>
            <a:endParaRPr lang="en-US" sz="2800" b="1" dirty="0"/>
          </a:p>
        </p:txBody>
      </p:sp>
      <p:pic>
        <p:nvPicPr>
          <p:cNvPr id="4" name="Picture 3" descr="NIC_ice_3March201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3124200"/>
            <a:ext cx="7002316" cy="3951906"/>
          </a:xfrm>
          <a:prstGeom prst="rect">
            <a:avLst/>
          </a:prstGeom>
        </p:spPr>
      </p:pic>
      <p:pic>
        <p:nvPicPr>
          <p:cNvPr id="3" name="Picture 2" descr="GLIM_icecover_4Marc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0"/>
            <a:ext cx="5392727" cy="3943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3058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GLIM NOWCAST with NIC NUDGING</a:t>
            </a:r>
            <a:endParaRPr lang="en-US" sz="4000" dirty="0"/>
          </a:p>
        </p:txBody>
      </p:sp>
      <p:pic>
        <p:nvPicPr>
          <p:cNvPr id="3" name="Picture 2" descr="MeanICEbyDOY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600200"/>
            <a:ext cx="6810375" cy="5082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1447800"/>
            <a:ext cx="3894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Lake Erie Mean Ice </a:t>
            </a:r>
            <a:r>
              <a:rPr lang="en-US" dirty="0" err="1" smtClean="0"/>
              <a:t>Concentraton</a:t>
            </a:r>
            <a:r>
              <a:rPr lang="en-US" dirty="0" smtClean="0"/>
              <a:t> (%)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/>
              <a:t>Integration of the GLIM and NDFD results in the</a:t>
            </a:r>
            <a:br>
              <a:rPr lang="en-US" sz="3200" b="1" dirty="0" smtClean="0"/>
            </a:br>
            <a:r>
              <a:rPr lang="en-US" sz="3200" b="1" dirty="0" smtClean="0"/>
              <a:t> Forecast Generation of: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838200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Water Temperature</a:t>
            </a:r>
          </a:p>
          <a:p>
            <a:r>
              <a:rPr lang="en-US" dirty="0" smtClean="0"/>
              <a:t>Ice Concentration</a:t>
            </a:r>
          </a:p>
          <a:p>
            <a:r>
              <a:rPr lang="en-US" dirty="0" smtClean="0"/>
              <a:t>Ice Thickness</a:t>
            </a:r>
          </a:p>
          <a:p>
            <a:r>
              <a:rPr lang="en-US" dirty="0" smtClean="0"/>
              <a:t>Ice Drift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990600"/>
            <a:ext cx="556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http://www.glerl.noaa.gov/res/glcfs/erie-ice.php?lake=e&amp;type=F&amp;hr=01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95800" y="1295400"/>
            <a:ext cx="4115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For both the </a:t>
            </a:r>
            <a:r>
              <a:rPr lang="en-US" sz="1200" dirty="0" err="1" smtClean="0"/>
              <a:t>nowcast</a:t>
            </a:r>
            <a:r>
              <a:rPr lang="en-US" sz="1200" dirty="0" smtClean="0"/>
              <a:t> and forecast components of the GLIM</a:t>
            </a:r>
            <a:endParaRPr lang="en-US" sz="1200" dirty="0"/>
          </a:p>
        </p:txBody>
      </p:sp>
      <p:pic>
        <p:nvPicPr>
          <p:cNvPr id="10" name="Picture 9" descr="GLIM_8pane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981200"/>
            <a:ext cx="7543800" cy="4293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20510</TotalTime>
  <Words>919</Words>
  <Application>Microsoft Office PowerPoint</Application>
  <PresentationFormat>On-screen Show (4:3)</PresentationFormat>
  <Paragraphs>140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Flow</vt:lpstr>
      <vt:lpstr>Evaluation of Great Lakes Ice Model (GLIM) Real-time Ice Forecasts for Lake Erie during the 2010-2011 Ice season </vt:lpstr>
      <vt:lpstr>Outline</vt:lpstr>
      <vt:lpstr>Description of the GLIM</vt:lpstr>
      <vt:lpstr>Description of the GLIM</vt:lpstr>
      <vt:lpstr>GLIM  New Nudge Procedure</vt:lpstr>
      <vt:lpstr>GLIM  New Nudge Procedure</vt:lpstr>
      <vt:lpstr>GLIM Ice Concentration is nudged toward the NIC ice concentration field which is updated daily</vt:lpstr>
      <vt:lpstr>GLIM NOWCAST with NIC NUDGING</vt:lpstr>
      <vt:lpstr>Integration of the GLIM and NDFD results in the  Forecast Generation of: </vt:lpstr>
      <vt:lpstr>GLIM Ice Concentration in GFE(%) 72 Hr Forecast from 4 Mar 2011</vt:lpstr>
      <vt:lpstr>GLIM zoomed for Western Lake Erie</vt:lpstr>
      <vt:lpstr>GLIM  Forecast via Google Maps</vt:lpstr>
      <vt:lpstr>GLIM  Forecast via Google Maps</vt:lpstr>
      <vt:lpstr>Sources of Error in the Ice Concentration Forecast</vt:lpstr>
      <vt:lpstr>Mean Ice Concentration GLIM 1,3,5 Day FCST compared with NIC</vt:lpstr>
      <vt:lpstr>Day 1 Comparison Change in GLIM MEAN Ice Concentration to NIC MEAN Ice Concentration Dec - Mar </vt:lpstr>
      <vt:lpstr>Day 3 Comparison Change in GLIM MEAN Ice Concentration to NIC MEAN Ice Concentration Dec - Mar </vt:lpstr>
      <vt:lpstr>Day 5 Comparison Change in GLIM MEAN Ice Concentration to NIC MEAN Ice Concentration Dec -  </vt:lpstr>
      <vt:lpstr>Bathymetry of Lake Erie (M)</vt:lpstr>
      <vt:lpstr>Comparison of the GLIM to the NIC Analysis</vt:lpstr>
      <vt:lpstr>Ice Concentration Bias (%) 24 hour GLIM- NIC 6-21 Jan 2011</vt:lpstr>
      <vt:lpstr>Ice Concentration Bias (%) 48 hour GLIM- NIC 6-21 Jan 2011</vt:lpstr>
      <vt:lpstr>Ice Concentration Bias (%) 72 hour GLIM- NIC 6-21 Jan 2011</vt:lpstr>
      <vt:lpstr>Ice Concentration Bias (%) 96 hour GLIM- NIC 6-21 Jan 2011</vt:lpstr>
      <vt:lpstr>Ice Concentration Bias (%) 120 hour GLIM- NIC 6-21 Jan 2011</vt:lpstr>
      <vt:lpstr>Lake Erie Ice Drift 30 Jan- 15 Feb 2011</vt:lpstr>
      <vt:lpstr>Expected Value of the GLIM vs NIC 24 hr Fcst 6-21 Jan 2011</vt:lpstr>
      <vt:lpstr>Expected Value of the GLIM vs NIC 48 hr Fcst 6-21 Jan 2011</vt:lpstr>
      <vt:lpstr>Expected Value of the GLIM vs NIC 72 hr Fcst 6-21 Jan 2011</vt:lpstr>
      <vt:lpstr>Expected Value of the GLIM vs NIC 96 hr Fcst 6-21 Jan 2011</vt:lpstr>
      <vt:lpstr>Expected Value of the GLIM vs NIC 120 hr Fcst 6-21 Jan 2011</vt:lpstr>
      <vt:lpstr>Summary of the GLERL GLIM 2010-2011 ice season on Lake Erie</vt:lpstr>
      <vt:lpstr>Future Plans for the GLIM</vt:lpstr>
      <vt:lpstr>Slide 34</vt:lpstr>
    </vt:vector>
  </TitlesOfParts>
  <Company>NOAA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BOIVerify To evaluate the Great Lakes Ice model</dc:title>
  <dc:creator>robert.laplante</dc:creator>
  <cp:lastModifiedBy>robert.laplante</cp:lastModifiedBy>
  <cp:revision>973</cp:revision>
  <dcterms:created xsi:type="dcterms:W3CDTF">2010-02-09T16:27:50Z</dcterms:created>
  <dcterms:modified xsi:type="dcterms:W3CDTF">2011-03-18T18:43:12Z</dcterms:modified>
</cp:coreProperties>
</file>