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8" r:id="rId6"/>
    <p:sldId id="262" r:id="rId7"/>
    <p:sldId id="263" r:id="rId8"/>
    <p:sldId id="264" r:id="rId9"/>
    <p:sldId id="265" r:id="rId10"/>
    <p:sldId id="270" r:id="rId11"/>
    <p:sldId id="268" r:id="rId12"/>
    <p:sldId id="269" r:id="rId13"/>
    <p:sldId id="266" r:id="rId14"/>
    <p:sldId id="271" r:id="rId15"/>
    <p:sldId id="272" r:id="rId16"/>
    <p:sldId id="277" r:id="rId17"/>
    <p:sldId id="273" r:id="rId18"/>
    <p:sldId id="274" r:id="rId19"/>
    <p:sldId id="275" r:id="rId20"/>
    <p:sldId id="276" r:id="rId21"/>
    <p:sldId id="26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28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22F2F-BBB7-41C5-B434-75623E4ACBB7}" type="datetimeFigureOut">
              <a:rPr lang="en-US" smtClean="0"/>
              <a:pPr/>
              <a:t>3/17/2011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80B1F-C056-464D-9380-C053BC6BBB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204.194.224.10\redirects\mark.ratzer\Desktop\sykes-2.m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Heavy Freezing Spray on Lake Michigan 1/1/11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Mike </a:t>
            </a:r>
            <a:r>
              <a:rPr lang="en-US" dirty="0" err="1" smtClean="0">
                <a:solidFill>
                  <a:schemeClr val="bg1"/>
                </a:solidFill>
              </a:rPr>
              <a:t>Bardou</a:t>
            </a:r>
            <a:r>
              <a:rPr lang="en-US" dirty="0" smtClean="0">
                <a:solidFill>
                  <a:schemeClr val="bg1"/>
                </a:solidFill>
              </a:rPr>
              <a:t> and Mark </a:t>
            </a:r>
            <a:r>
              <a:rPr lang="en-US" dirty="0" err="1" smtClean="0">
                <a:solidFill>
                  <a:schemeClr val="bg1"/>
                </a:solidFill>
              </a:rPr>
              <a:t>Ratzer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National Weather Service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Chicago/Romeoville, IL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Wind and Air Temp at FPTM4: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16Z Fairport, MI: 22032g42kt, Air Temp -3.9 C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625" t="22656" r="80000" b="53906"/>
          <a:stretch>
            <a:fillRect/>
          </a:stretch>
        </p:blipFill>
        <p:spPr bwMode="auto">
          <a:xfrm>
            <a:off x="0" y="2438400"/>
            <a:ext cx="2971800" cy="287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http://www.ndbc.noaa.gov/images/stations/fptm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786" y="2847975"/>
            <a:ext cx="2952214" cy="3933825"/>
          </a:xfrm>
          <a:prstGeom prst="rect">
            <a:avLst/>
          </a:prstGeom>
          <a:noFill/>
        </p:spPr>
      </p:pic>
      <p:pic>
        <p:nvPicPr>
          <p:cNvPr id="3074" name="Picture 2" descr="http://chart.apis.google.com/chart?chs=325x275&amp;cht=lxy&amp;chtt=(m/s)%20Wind%20Speed%20(kts)&amp;chg=25,100,1,0&amp;chxt=x,y,x,r&amp;chxl=0:|0|6|12|18|24|2:|||||Hour%20of%20Day%20(GMT)|||&amp;chm=o,0066FF,0,-1.0,4&amp;chxr=0,0,24|1,0,23.415|3,0,45.519051321928&amp;chds=0,24,0,23.415&amp;chd=t:0,0.5,1,1.6666666666667,2.1666666666667,2.8333333333333,3.5,4.1666666666667,4.6666666666667,5.3333333333333,6,6.6666666666667,7.3333333333333,8,8.6666666666667,9.3333333333333,10,10.666666666667,11.333333333333,11.833333333333,12.333333333333,12.833333333333,13.333333333333,13.833333333333,14.5,15.1,15.65,16.166666666667,16.666666666667,17.333333333333,19.383333333333,20.166666666667,20.833333333333,21.4,21.95,22.5,23,23.5,23.966666666667|2.1,2.1,3.6,3.6,4.6,4.6,4.6,4.1,2.6,5.7,8.7,8.2,7.7,8.7,6.7,4.1,4.1,7.7,6.2,8.7,13.4,12.3,11.8,9.3,12.9,11.3,12.9,15.9,14.9,16.5,16.5,14.4,13.9,13.9,15.9,14.4,13.4,13.4,12.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971800"/>
            <a:ext cx="4232564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Surface Water Temperature: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Content Placeholder 5" descr="2011_Jan01_147EST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30883" y="1154618"/>
            <a:ext cx="7282235" cy="5627182"/>
          </a:xfrm>
        </p:spPr>
      </p:pic>
      <p:sp>
        <p:nvSpPr>
          <p:cNvPr id="7" name="Oval 6"/>
          <p:cNvSpPr/>
          <p:nvPr/>
        </p:nvSpPr>
        <p:spPr>
          <a:xfrm>
            <a:off x="2514600" y="3124200"/>
            <a:ext cx="457200" cy="1524000"/>
          </a:xfrm>
          <a:prstGeom prst="ellipse">
            <a:avLst/>
          </a:prstGeom>
          <a:solidFill>
            <a:srgbClr val="FF0000">
              <a:alpha val="41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52600" y="2362200"/>
            <a:ext cx="3505200" cy="64633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Clouds restricted satellite Temp observation over Green Bay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Ship Observations: January 2nd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5" t="25254" r="32490" b="14135"/>
          <a:stretch>
            <a:fillRect/>
          </a:stretch>
        </p:blipFill>
        <p:spPr bwMode="auto">
          <a:xfrm>
            <a:off x="762000" y="1219200"/>
            <a:ext cx="7620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581400" y="4114800"/>
            <a:ext cx="2438400" cy="609600"/>
          </a:xfrm>
          <a:prstGeom prst="ellipse">
            <a:avLst/>
          </a:prstGeom>
          <a:solidFill>
            <a:srgbClr val="FFFF00">
              <a:alpha val="7000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53000" y="3429000"/>
            <a:ext cx="1524000" cy="40011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Average: 4 C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Water Temp: 4.0 C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Air Temp: -3.9 C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Wind Speed: 33 KT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Wind Gust: 42 KT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PPR = 39.28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Algorithm vs. GFE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 cstate="print"/>
          <a:srcRect l="65625" t="49218" r="16250" b="36719"/>
          <a:stretch>
            <a:fillRect/>
          </a:stretch>
        </p:blipFill>
        <p:spPr bwMode="auto">
          <a:xfrm>
            <a:off x="1524000" y="4572000"/>
            <a:ext cx="6350000" cy="19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Tool_1_hour_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106" y="304800"/>
            <a:ext cx="8249788" cy="6248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43400" y="2895600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PPR = 38.36 = moderate icing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GFE value of 1 = moderate icing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At 16 UTC 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So, Tool agrees with algorithm!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GFE Smart Tool: Time Averaging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Freezing Spray Forecaster Tool averages over the length of time of a basic weather grid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Weather grids can be from 1 hour, to several days long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Can have negative effects on freezing spray tool output?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Methodology: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Used hourly wind, gust and air temp data from FPTM4 (12Z-24Z January 1, 2011)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Used lake surface temp of +4 C (averaged from ship </a:t>
            </a:r>
            <a:r>
              <a:rPr lang="en-US" dirty="0" err="1" smtClean="0">
                <a:solidFill>
                  <a:schemeClr val="bg1"/>
                </a:solidFill>
              </a:rPr>
              <a:t>obs</a:t>
            </a:r>
            <a:r>
              <a:rPr lang="en-US" dirty="0" smtClean="0">
                <a:solidFill>
                  <a:schemeClr val="bg1"/>
                </a:solidFill>
              </a:rPr>
              <a:t> on Jan 2</a:t>
            </a:r>
            <a:r>
              <a:rPr lang="en-US" baseline="30000" dirty="0" smtClean="0">
                <a:solidFill>
                  <a:schemeClr val="bg1"/>
                </a:solidFill>
              </a:rPr>
              <a:t>nd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Created output for 12, 6, 3 and 1 hour GFE weather grids for comparison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1/1/11 FPTM4 Observations: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Notice: increasing winds, decreasing air temp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21250" t="14844" r="19375" b="64062"/>
          <a:stretch>
            <a:fillRect/>
          </a:stretch>
        </p:blipFill>
        <p:spPr bwMode="auto">
          <a:xfrm>
            <a:off x="120015" y="2163684"/>
            <a:ext cx="8903970" cy="2530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12 Hour Weather Grid: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Tool_12_Hour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6300" y="1208338"/>
            <a:ext cx="7391400" cy="5598256"/>
          </a:xfrm>
        </p:spPr>
      </p:pic>
      <p:sp>
        <p:nvSpPr>
          <p:cNvPr id="5" name="TextBox 4"/>
          <p:cNvSpPr txBox="1"/>
          <p:nvPr/>
        </p:nvSpPr>
        <p:spPr>
          <a:xfrm>
            <a:off x="4648200" y="34290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Freezing spray algorithm output is averaged over entire 12 hour period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6 Hour Weather Grids: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8674" name="Picture 2" descr="M:\MBardou\LOT Marine\Freezing Spray\Tool_6_hour\Tool_6_hour_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7414425" cy="5615695"/>
          </a:xfrm>
          <a:prstGeom prst="rect">
            <a:avLst/>
          </a:prstGeom>
          <a:noFill/>
        </p:spPr>
      </p:pic>
      <p:pic>
        <p:nvPicPr>
          <p:cNvPr id="28675" name="Picture 3" descr="M:\MBardou\LOT Marine\Freezing Spray\Tool_6_hour\Tool_6_hour_B.png"/>
          <p:cNvPicPr>
            <a:picLocks noChangeAspect="1" noChangeArrowheads="1"/>
          </p:cNvPicPr>
          <p:nvPr/>
        </p:nvPicPr>
        <p:blipFill>
          <a:blip r:embed="rId3" cstate="print"/>
          <a:srcRect r="42448" b="-411"/>
          <a:stretch>
            <a:fillRect/>
          </a:stretch>
        </p:blipFill>
        <p:spPr bwMode="auto">
          <a:xfrm>
            <a:off x="4343400" y="1219200"/>
            <a:ext cx="4267200" cy="5638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57800" y="4343400"/>
            <a:ext cx="2819400" cy="646331"/>
          </a:xfrm>
          <a:prstGeom prst="rect">
            <a:avLst/>
          </a:prstGeom>
          <a:solidFill>
            <a:schemeClr val="accent4">
              <a:lumMod val="60000"/>
              <a:lumOff val="40000"/>
              <a:alpha val="7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Better: captures heavy freezing spray beyond 18Z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3 Hour Weather Grids: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9698" name="Picture 2" descr="M:\MBardou\LOT Marine\Freezing Spray\Tool_3_hour\Tool_3_hour_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7414425" cy="5615695"/>
          </a:xfrm>
          <a:prstGeom prst="rect">
            <a:avLst/>
          </a:prstGeom>
          <a:noFill/>
        </p:spPr>
      </p:pic>
      <p:pic>
        <p:nvPicPr>
          <p:cNvPr id="29699" name="Picture 3" descr="M:\MBardou\LOT Marine\Freezing Spray\Tool_3_hour\Tool_3_hour_B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575" y="1219200"/>
            <a:ext cx="7414425" cy="5615695"/>
          </a:xfrm>
          <a:prstGeom prst="rect">
            <a:avLst/>
          </a:prstGeom>
          <a:noFill/>
        </p:spPr>
      </p:pic>
      <p:pic>
        <p:nvPicPr>
          <p:cNvPr id="29700" name="Picture 4" descr="M:\MBardou\LOT Marine\Freezing Spray\Tool_3_hour\Tool_3_hour_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242305"/>
            <a:ext cx="7414425" cy="5615695"/>
          </a:xfrm>
          <a:prstGeom prst="rect">
            <a:avLst/>
          </a:prstGeom>
          <a:noFill/>
        </p:spPr>
      </p:pic>
      <p:pic>
        <p:nvPicPr>
          <p:cNvPr id="29701" name="Picture 5" descr="M:\MBardou\LOT Marine\Freezing Spray\Tool_3_hour\Tool_3_hour_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9575" y="1219200"/>
            <a:ext cx="7414425" cy="561569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34000" y="3581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Better Still: Ramps up from none/light to moderate then heavy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22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3143250"/>
            <a:ext cx="4749800" cy="3562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FAM Float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IMG_223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971800"/>
            <a:ext cx="4724400" cy="3543300"/>
          </a:xfrm>
        </p:spPr>
      </p:pic>
      <p:sp>
        <p:nvSpPr>
          <p:cNvPr id="6" name="TextBox 5"/>
          <p:cNvSpPr txBox="1"/>
          <p:nvPr/>
        </p:nvSpPr>
        <p:spPr>
          <a:xfrm>
            <a:off x="152400" y="1295400"/>
            <a:ext cx="88392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 An inside look into the marine environment and forecast impacts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 Established a relationship with the Captain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 Allowed us to obtain a first-hand account of this event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1 Hour Weather Grids: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0722" name="Picture 2" descr="M:\MBardou\LOT Marine\Freezing Spray\Tool_1_hour\Tool_1_hour_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7414425" cy="5615695"/>
          </a:xfrm>
          <a:prstGeom prst="rect">
            <a:avLst/>
          </a:prstGeom>
          <a:noFill/>
        </p:spPr>
      </p:pic>
      <p:pic>
        <p:nvPicPr>
          <p:cNvPr id="30723" name="Picture 3" descr="M:\MBardou\LOT Marine\Freezing Spray\Tool_1_hour\Tool_1_hour_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42305"/>
            <a:ext cx="7414425" cy="5615695"/>
          </a:xfrm>
          <a:prstGeom prst="rect">
            <a:avLst/>
          </a:prstGeom>
          <a:noFill/>
        </p:spPr>
      </p:pic>
      <p:pic>
        <p:nvPicPr>
          <p:cNvPr id="30724" name="Picture 4" descr="M:\MBardou\LOT Marine\Freezing Spray\Tool_1_hour\Tool_1_hour_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1375" y="1242305"/>
            <a:ext cx="7414425" cy="5615695"/>
          </a:xfrm>
          <a:prstGeom prst="rect">
            <a:avLst/>
          </a:prstGeom>
          <a:noFill/>
        </p:spPr>
      </p:pic>
      <p:pic>
        <p:nvPicPr>
          <p:cNvPr id="30725" name="Picture 5" descr="M:\MBardou\LOT Marine\Freezing Spray\Tool_1_hour\Tool_1_hour_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575" y="1242305"/>
            <a:ext cx="7414425" cy="5615695"/>
          </a:xfrm>
          <a:prstGeom prst="rect">
            <a:avLst/>
          </a:prstGeom>
          <a:noFill/>
        </p:spPr>
      </p:pic>
      <p:pic>
        <p:nvPicPr>
          <p:cNvPr id="30726" name="Picture 6" descr="M:\MBardou\LOT Marine\Freezing Spray\Tool_1_hour\Tool_1_hour_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1242305"/>
            <a:ext cx="7414425" cy="5615695"/>
          </a:xfrm>
          <a:prstGeom prst="rect">
            <a:avLst/>
          </a:prstGeom>
          <a:noFill/>
        </p:spPr>
      </p:pic>
      <p:pic>
        <p:nvPicPr>
          <p:cNvPr id="30727" name="Picture 7" descr="M:\MBardou\LOT Marine\Freezing Spray\Tool_1_hour\Tool_1_hour_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33600" y="1242305"/>
            <a:ext cx="7414425" cy="5615695"/>
          </a:xfrm>
          <a:prstGeom prst="rect">
            <a:avLst/>
          </a:prstGeom>
          <a:noFill/>
        </p:spPr>
      </p:pic>
      <p:pic>
        <p:nvPicPr>
          <p:cNvPr id="30728" name="Picture 8" descr="M:\MBardou\LOT Marine\Freezing Spray\Tool_1_hour\Tool_1_hour_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2200" y="1219200"/>
            <a:ext cx="7414425" cy="561569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91200" y="36576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Best: Depicts more temporal detail, with Heavy Freezing Spray by 17Z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Have We Learned?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GFE Freezing Spray Forecaster tool output is time averaged – requires higher temporal resolution to weather grid for best results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Actual conditions observed by boats are often more severe than what buoys or shore-based observing sites may indicate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As always, this tool is just one of many for use in producing a good forecast!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Questions?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2770" name="Picture 2" descr="M:\MBardou\LOT Marine\FAM Float 2010\IMG_22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2" y="1166019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Wilfred Sykes: 1/1/11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sykes-2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Route of the Wilfred Sykes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4815" t="27551" b="3004"/>
          <a:stretch>
            <a:fillRect/>
          </a:stretch>
        </p:blipFill>
        <p:spPr bwMode="auto">
          <a:xfrm>
            <a:off x="1252220" y="1447800"/>
            <a:ext cx="6639560" cy="524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114800" y="2133600"/>
            <a:ext cx="685800" cy="762000"/>
          </a:xfrm>
          <a:prstGeom prst="rect">
            <a:avLst/>
          </a:prstGeom>
          <a:noFill/>
          <a:ln w="666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65000" t="26563" b="2344"/>
          <a:stretch>
            <a:fillRect/>
          </a:stretch>
        </p:blipFill>
        <p:spPr bwMode="auto">
          <a:xfrm>
            <a:off x="1219200" y="1447799"/>
            <a:ext cx="67056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 22"/>
          <p:cNvGrpSpPr/>
          <p:nvPr/>
        </p:nvGrpSpPr>
        <p:grpSpPr>
          <a:xfrm>
            <a:off x="3581400" y="2286000"/>
            <a:ext cx="914400" cy="3886200"/>
            <a:chOff x="3581400" y="2286000"/>
            <a:chExt cx="914400" cy="3886200"/>
          </a:xfrm>
        </p:grpSpPr>
        <p:cxnSp>
          <p:nvCxnSpPr>
            <p:cNvPr id="14" name="Straight Arrow Connector 13"/>
            <p:cNvCxnSpPr/>
            <p:nvPr/>
          </p:nvCxnSpPr>
          <p:spPr>
            <a:xfrm rot="16200000" flipH="1">
              <a:off x="3009900" y="2857500"/>
              <a:ext cx="1219200" cy="762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16200000" flipH="1">
              <a:off x="2781300" y="4381500"/>
              <a:ext cx="2057400" cy="3048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16200000" flipH="1">
              <a:off x="3886200" y="5562600"/>
              <a:ext cx="685800" cy="5334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3810000" y="3810000"/>
            <a:ext cx="2667000" cy="369332"/>
          </a:xfrm>
          <a:prstGeom prst="rect">
            <a:avLst/>
          </a:prstGeom>
          <a:solidFill>
            <a:schemeClr val="bg1">
              <a:lumMod val="50000"/>
              <a:alpha val="8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At least 2” of ice in 90 min</a:t>
            </a:r>
            <a:endParaRPr lang="en-US" b="1" dirty="0">
              <a:solidFill>
                <a:srgbClr val="FFC000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895600" y="3048000"/>
            <a:ext cx="4038600" cy="2807732"/>
            <a:chOff x="2895600" y="3048000"/>
            <a:chExt cx="4038600" cy="2807732"/>
          </a:xfrm>
        </p:grpSpPr>
        <p:sp>
          <p:nvSpPr>
            <p:cNvPr id="10" name="5-Point Star 9"/>
            <p:cNvSpPr/>
            <p:nvPr/>
          </p:nvSpPr>
          <p:spPr>
            <a:xfrm>
              <a:off x="5638800" y="3048000"/>
              <a:ext cx="228600" cy="228600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3886200" y="5562600"/>
              <a:ext cx="228600" cy="228600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943600" y="3048000"/>
              <a:ext cx="990600" cy="369332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FPTM4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895600" y="5486400"/>
              <a:ext cx="931024" cy="369332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NPDW3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Captain’s Log…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Waves 12-18 ft on Green Bay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Rapid ice accretion…~ 2” in 90 min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solidFill>
                  <a:schemeClr val="bg1"/>
                </a:solidFill>
              </a:rPr>
              <a:t>From Minneapolis Shoal to Porte Des </a:t>
            </a:r>
            <a:r>
              <a:rPr lang="en-US" dirty="0" err="1" smtClean="0">
                <a:solidFill>
                  <a:schemeClr val="bg1"/>
                </a:solidFill>
              </a:rPr>
              <a:t>Morts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Spray over the pilothouse with every wave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4-5” of ice accumulation after 6-7 hours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Why are we doing this?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Rare opportunity to evaluate freezing spray tools thanks to: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Riveting video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First-hand accounts thanks to relationships forged from the recent FAM Float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Forecasting Freezing Spray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Algorithm (Overland 1990)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52188" t="37500" r="31250" b="49219"/>
          <a:stretch>
            <a:fillRect/>
          </a:stretch>
        </p:blipFill>
        <p:spPr bwMode="auto">
          <a:xfrm>
            <a:off x="3680012" y="2362200"/>
            <a:ext cx="546398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l="68750" t="28125" r="19375" b="64062"/>
          <a:stretch>
            <a:fillRect/>
          </a:stretch>
        </p:blipFill>
        <p:spPr bwMode="auto">
          <a:xfrm>
            <a:off x="0" y="2362200"/>
            <a:ext cx="347472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 l="65625" t="49218" r="16250" b="36719"/>
          <a:stretch>
            <a:fillRect/>
          </a:stretch>
        </p:blipFill>
        <p:spPr bwMode="auto">
          <a:xfrm>
            <a:off x="1524000" y="4572000"/>
            <a:ext cx="6350000" cy="19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Freezing Spray Smart Tool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Utilizes Overland Equation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Will automatically calculate PPR based on forecast data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Averages conditions based on length of the </a:t>
            </a:r>
            <a:r>
              <a:rPr lang="en-US" dirty="0" err="1" smtClean="0">
                <a:solidFill>
                  <a:schemeClr val="bg1"/>
                </a:solidFill>
              </a:rPr>
              <a:t>Wx</a:t>
            </a:r>
            <a:r>
              <a:rPr lang="en-US" dirty="0" smtClean="0">
                <a:solidFill>
                  <a:schemeClr val="bg1"/>
                </a:solidFill>
              </a:rPr>
              <a:t> grid (can be any duration)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M:\MBardou\LOT Marine\Freezing Spray\Freezing_Spray_Initi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340" y="271651"/>
            <a:ext cx="8337321" cy="63146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Tool Evaluation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Compare GFE Tool to algorithm for this event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Are the results the same?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Did the tools indicate heavy freezing spray?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Selected FPTM4 for data because of representative wind observations and reasonable proximity to the route of the Sykes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Evaluate impact of </a:t>
            </a:r>
            <a:r>
              <a:rPr lang="en-US" dirty="0" err="1" smtClean="0">
                <a:solidFill>
                  <a:schemeClr val="bg1"/>
                </a:solidFill>
              </a:rPr>
              <a:t>Wx</a:t>
            </a:r>
            <a:r>
              <a:rPr lang="en-US" dirty="0" smtClean="0">
                <a:solidFill>
                  <a:schemeClr val="bg1"/>
                </a:solidFill>
              </a:rPr>
              <a:t> grid length on freezing spray forecast (time averaging of elements)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559</Words>
  <Application>Microsoft Office PowerPoint</Application>
  <PresentationFormat>On-screen Show (4:3)</PresentationFormat>
  <Paragraphs>74</Paragraphs>
  <Slides>22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Heavy Freezing Spray on Lake Michigan 1/1/11</vt:lpstr>
      <vt:lpstr>FAM Float</vt:lpstr>
      <vt:lpstr>Wilfred Sykes: 1/1/11</vt:lpstr>
      <vt:lpstr>Route of the Wilfred Sykes</vt:lpstr>
      <vt:lpstr>Captain’s Log…</vt:lpstr>
      <vt:lpstr>Why are we doing this?</vt:lpstr>
      <vt:lpstr>Forecasting Freezing Spray</vt:lpstr>
      <vt:lpstr>Freezing Spray Smart Tool</vt:lpstr>
      <vt:lpstr>Tool Evaluation</vt:lpstr>
      <vt:lpstr>Wind and Air Temp at FPTM4:</vt:lpstr>
      <vt:lpstr>Surface Water Temperature:</vt:lpstr>
      <vt:lpstr>Ship Observations: January 2nd</vt:lpstr>
      <vt:lpstr>Algorithm vs. GFE</vt:lpstr>
      <vt:lpstr>GFE Smart Tool: Time Averaging</vt:lpstr>
      <vt:lpstr>Methodology:</vt:lpstr>
      <vt:lpstr>1/1/11 FPTM4 Observations:</vt:lpstr>
      <vt:lpstr>12 Hour Weather Grid:</vt:lpstr>
      <vt:lpstr>6 Hour Weather Grids:</vt:lpstr>
      <vt:lpstr>3 Hour Weather Grids:</vt:lpstr>
      <vt:lpstr>1 Hour Weather Grids:</vt:lpstr>
      <vt:lpstr>What Have We Learned?</vt:lpstr>
      <vt:lpstr>Questions?</vt:lpstr>
    </vt:vector>
  </TitlesOfParts>
  <Company>DOC/NOAA/NWS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Heavy Freezing Spray on Lake Michigan</dc:title>
  <dc:creator>m.bardou</dc:creator>
  <cp:lastModifiedBy>mratzer</cp:lastModifiedBy>
  <cp:revision>79</cp:revision>
  <dcterms:created xsi:type="dcterms:W3CDTF">2011-03-09T02:17:23Z</dcterms:created>
  <dcterms:modified xsi:type="dcterms:W3CDTF">2011-03-17T23:07:04Z</dcterms:modified>
</cp:coreProperties>
</file>