
<file path=[Content_Types].xml><?xml version="1.0" encoding="utf-8"?>
<Types xmlns="http://schemas.openxmlformats.org/package/2006/content-types"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276" r:id="rId5"/>
    <p:sldId id="280" r:id="rId6"/>
    <p:sldId id="261" r:id="rId7"/>
    <p:sldId id="262" r:id="rId8"/>
    <p:sldId id="282" r:id="rId9"/>
    <p:sldId id="284" r:id="rId10"/>
    <p:sldId id="279" r:id="rId11"/>
    <p:sldId id="283" r:id="rId12"/>
    <p:sldId id="291" r:id="rId13"/>
    <p:sldId id="289" r:id="rId14"/>
    <p:sldId id="285" r:id="rId15"/>
    <p:sldId id="277" r:id="rId16"/>
    <p:sldId id="286" r:id="rId17"/>
    <p:sldId id="287" r:id="rId18"/>
  </p:sldIdLst>
  <p:sldSz cx="9144000" cy="6858000" type="screen4x3"/>
  <p:notesSz cx="90678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600"/>
    <a:srgbClr val="CC0000"/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4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wner\Desktop\My%20Documents\GL%20Fronts\Summer%2008%20Research\Databases\GL-Fronts-Bzones%202000-2001%2007210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AYER\Desktop\Summer%2008%20Research\Databases\GL-Fronts-Bzones%202000-2001%200721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col"/>
        <c:grouping val="clustered"/>
        <c:ser>
          <c:idx val="0"/>
          <c:order val="0"/>
          <c:tx>
            <c:v>none</c:v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Summary!$A$12:$A$16</c:f>
              <c:strCache>
                <c:ptCount val="5"/>
                <c:pt idx="0">
                  <c:v>trough</c:v>
                </c:pt>
                <c:pt idx="1">
                  <c:v>cold</c:v>
                </c:pt>
                <c:pt idx="2">
                  <c:v>warm</c:v>
                </c:pt>
                <c:pt idx="3">
                  <c:v>stationary</c:v>
                </c:pt>
                <c:pt idx="4">
                  <c:v>occluded</c:v>
                </c:pt>
              </c:strCache>
            </c:strRef>
          </c:cat>
          <c:val>
            <c:numRef>
              <c:f>Summary!$B$12:$B$16</c:f>
              <c:numCache>
                <c:formatCode>0.0</c:formatCode>
                <c:ptCount val="5"/>
                <c:pt idx="0">
                  <c:v>63.2768361581921</c:v>
                </c:pt>
                <c:pt idx="1">
                  <c:v>50.58616647127781</c:v>
                </c:pt>
                <c:pt idx="2">
                  <c:v>40.76433121019111</c:v>
                </c:pt>
                <c:pt idx="3">
                  <c:v>37.21633888048413</c:v>
                </c:pt>
                <c:pt idx="4">
                  <c:v>69.7228144989339</c:v>
                </c:pt>
              </c:numCache>
            </c:numRef>
          </c:val>
        </c:ser>
        <c:ser>
          <c:idx val="1"/>
          <c:order val="1"/>
          <c:tx>
            <c:v>moderate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Summary!$A$12:$A$16</c:f>
              <c:strCache>
                <c:ptCount val="5"/>
                <c:pt idx="0">
                  <c:v>trough</c:v>
                </c:pt>
                <c:pt idx="1">
                  <c:v>cold</c:v>
                </c:pt>
                <c:pt idx="2">
                  <c:v>warm</c:v>
                </c:pt>
                <c:pt idx="3">
                  <c:v>stationary</c:v>
                </c:pt>
                <c:pt idx="4">
                  <c:v>occluded</c:v>
                </c:pt>
              </c:strCache>
            </c:strRef>
          </c:cat>
          <c:val>
            <c:numRef>
              <c:f>Summary!$C$12:$C$16</c:f>
              <c:numCache>
                <c:formatCode>0.0</c:formatCode>
                <c:ptCount val="5"/>
                <c:pt idx="0">
                  <c:v>24.69733656174332</c:v>
                </c:pt>
                <c:pt idx="1">
                  <c:v>44.31418522860493</c:v>
                </c:pt>
                <c:pt idx="2">
                  <c:v>44.58598726114646</c:v>
                </c:pt>
                <c:pt idx="3">
                  <c:v>45.99092284417553</c:v>
                </c:pt>
                <c:pt idx="4">
                  <c:v>27.93176972281451</c:v>
                </c:pt>
              </c:numCache>
            </c:numRef>
          </c:val>
        </c:ser>
        <c:ser>
          <c:idx val="2"/>
          <c:order val="2"/>
          <c:tx>
            <c:v>strong</c:v>
          </c:tx>
          <c:spPr>
            <a:solidFill>
              <a:schemeClr val="tx2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Summary!$A$12:$A$16</c:f>
              <c:strCache>
                <c:ptCount val="5"/>
                <c:pt idx="0">
                  <c:v>trough</c:v>
                </c:pt>
                <c:pt idx="1">
                  <c:v>cold</c:v>
                </c:pt>
                <c:pt idx="2">
                  <c:v>warm</c:v>
                </c:pt>
                <c:pt idx="3">
                  <c:v>stationary</c:v>
                </c:pt>
                <c:pt idx="4">
                  <c:v>occluded</c:v>
                </c:pt>
              </c:strCache>
            </c:strRef>
          </c:cat>
          <c:val>
            <c:numRef>
              <c:f>Summary!$D$12:$D$16</c:f>
              <c:numCache>
                <c:formatCode>0.0</c:formatCode>
                <c:ptCount val="5"/>
                <c:pt idx="0">
                  <c:v>12.02582728006457</c:v>
                </c:pt>
                <c:pt idx="1">
                  <c:v>5.099648300117236</c:v>
                </c:pt>
                <c:pt idx="2">
                  <c:v>14.64968152866242</c:v>
                </c:pt>
                <c:pt idx="3">
                  <c:v>16.79273827534037</c:v>
                </c:pt>
                <c:pt idx="4">
                  <c:v>2.3454157782516</c:v>
                </c:pt>
              </c:numCache>
            </c:numRef>
          </c:val>
        </c:ser>
        <c:axId val="487556776"/>
        <c:axId val="487560088"/>
      </c:barChart>
      <c:catAx>
        <c:axId val="487556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87560088"/>
        <c:crosses val="autoZero"/>
        <c:auto val="1"/>
        <c:lblAlgn val="ctr"/>
        <c:lblOffset val="100"/>
      </c:catAx>
      <c:valAx>
        <c:axId val="487560088"/>
        <c:scaling>
          <c:orientation val="minMax"/>
          <c:max val="10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Percent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7556776"/>
        <c:crosses val="autoZero"/>
        <c:crossBetween val="between"/>
        <c:majorUnit val="25.0"/>
      </c:valAx>
    </c:plotArea>
    <c:legend>
      <c:legendPos val="r"/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845484535768297"/>
          <c:y val="0.42015743943222"/>
          <c:w val="0.154515464231703"/>
          <c:h val="0.22718232066786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barChart>
        <c:barDir val="col"/>
        <c:grouping val="clustered"/>
        <c:ser>
          <c:idx val="0"/>
          <c:order val="0"/>
          <c:tx>
            <c:v>none</c:v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prstClr val="black"/>
              </a:solidFill>
            </a:ln>
          </c:spPr>
          <c:dLbls>
            <c:dLbl>
              <c:idx val="0"/>
              <c:layout>
                <c:manualLayout>
                  <c:x val="0.0"/>
                  <c:y val="0.0478710228639329"/>
                </c:manualLayout>
              </c:layout>
              <c:numFmt formatCode="0" sourceLinked="0"/>
              <c:spPr>
                <a:noFill/>
              </c:spPr>
              <c:txPr>
                <a:bodyPr/>
                <a:lstStyle/>
                <a:p>
                  <a:pPr>
                    <a:defRPr sz="1600" b="0"/>
                  </a:pPr>
                  <a:endParaRPr lang="en-US"/>
                </a:p>
              </c:txPr>
              <c:showVal val="1"/>
            </c:dLbl>
            <c:numFmt formatCode="0" sourceLinked="0"/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Val val="1"/>
          </c:dLbls>
          <c:cat>
            <c:strRef>
              <c:f>Summary!$G$12:$G$14</c:f>
              <c:strCache>
                <c:ptCount val="3"/>
                <c:pt idx="0">
                  <c:v>longwave</c:v>
                </c:pt>
                <c:pt idx="1">
                  <c:v>lake_aggregate</c:v>
                </c:pt>
                <c:pt idx="2">
                  <c:v>thermal</c:v>
                </c:pt>
              </c:strCache>
            </c:strRef>
          </c:cat>
          <c:val>
            <c:numRef>
              <c:f>Summary!$H$12:$H$14</c:f>
              <c:numCache>
                <c:formatCode>0.0</c:formatCode>
                <c:ptCount val="3"/>
                <c:pt idx="0">
                  <c:v>73.82022471910111</c:v>
                </c:pt>
                <c:pt idx="1">
                  <c:v>51.63398692810461</c:v>
                </c:pt>
                <c:pt idx="2">
                  <c:v>24.48979591836707</c:v>
                </c:pt>
              </c:numCache>
            </c:numRef>
          </c:val>
        </c:ser>
        <c:ser>
          <c:idx val="1"/>
          <c:order val="1"/>
          <c:tx>
            <c:v>moderate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prstClr val="black"/>
              </a:solidFill>
            </a:ln>
          </c:spPr>
          <c:dLbls>
            <c:numFmt formatCode="0" sourceLinked="0"/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Val val="1"/>
          </c:dLbls>
          <c:cat>
            <c:strRef>
              <c:f>Summary!$G$12:$G$14</c:f>
              <c:strCache>
                <c:ptCount val="3"/>
                <c:pt idx="0">
                  <c:v>longwave</c:v>
                </c:pt>
                <c:pt idx="1">
                  <c:v>lake_aggregate</c:v>
                </c:pt>
                <c:pt idx="2">
                  <c:v>thermal</c:v>
                </c:pt>
              </c:strCache>
            </c:strRef>
          </c:cat>
          <c:val>
            <c:numRef>
              <c:f>Summary!$I$12:$I$14</c:f>
              <c:numCache>
                <c:formatCode>0.0</c:formatCode>
                <c:ptCount val="3"/>
                <c:pt idx="0">
                  <c:v>20.0</c:v>
                </c:pt>
                <c:pt idx="1">
                  <c:v>32.02614379084967</c:v>
                </c:pt>
                <c:pt idx="2">
                  <c:v>40.30612244898001</c:v>
                </c:pt>
              </c:numCache>
            </c:numRef>
          </c:val>
        </c:ser>
        <c:ser>
          <c:idx val="2"/>
          <c:order val="2"/>
          <c:tx>
            <c:v>strong</c:v>
          </c:tx>
          <c:spPr>
            <a:solidFill>
              <a:schemeClr val="tx2">
                <a:lumMod val="75000"/>
              </a:schemeClr>
            </a:solidFill>
            <a:ln>
              <a:solidFill>
                <a:prstClr val="black"/>
              </a:solidFill>
            </a:ln>
          </c:spPr>
          <c:dLbls>
            <c:numFmt formatCode="0" sourceLinked="0"/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Val val="1"/>
          </c:dLbls>
          <c:cat>
            <c:strRef>
              <c:f>Summary!$G$12:$G$14</c:f>
              <c:strCache>
                <c:ptCount val="3"/>
                <c:pt idx="0">
                  <c:v>longwave</c:v>
                </c:pt>
                <c:pt idx="1">
                  <c:v>lake_aggregate</c:v>
                </c:pt>
                <c:pt idx="2">
                  <c:v>thermal</c:v>
                </c:pt>
              </c:strCache>
            </c:strRef>
          </c:cat>
          <c:val>
            <c:numRef>
              <c:f>Summary!$J$12:$J$14</c:f>
              <c:numCache>
                <c:formatCode>0.0</c:formatCode>
                <c:ptCount val="3"/>
                <c:pt idx="0">
                  <c:v>6.17977528089888</c:v>
                </c:pt>
                <c:pt idx="1">
                  <c:v>16.33986928104575</c:v>
                </c:pt>
                <c:pt idx="2">
                  <c:v>35.20408163265299</c:v>
                </c:pt>
              </c:numCache>
            </c:numRef>
          </c:val>
        </c:ser>
        <c:axId val="475869000"/>
        <c:axId val="475872040"/>
      </c:barChart>
      <c:catAx>
        <c:axId val="475869000"/>
        <c:scaling>
          <c:orientation val="minMax"/>
        </c:scaling>
        <c:delete val="1"/>
        <c:axPos val="b"/>
        <c:majorTickMark val="none"/>
        <c:tickLblPos val="none"/>
        <c:crossAx val="475872040"/>
        <c:crosses val="autoZero"/>
        <c:auto val="1"/>
        <c:lblAlgn val="ctr"/>
        <c:lblOffset val="100"/>
      </c:catAx>
      <c:valAx>
        <c:axId val="475872040"/>
        <c:scaling>
          <c:orientation val="minMax"/>
          <c:max val="75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Percent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75869000"/>
        <c:crosses val="autoZero"/>
        <c:crossBetween val="between"/>
        <c:majorUnit val="25.0"/>
      </c:valAx>
    </c:plotArea>
    <c:legend>
      <c:legendPos val="r"/>
      <c:layout>
        <c:manualLayout>
          <c:xMode val="edge"/>
          <c:yMode val="edge"/>
          <c:x val="0.849875793751588"/>
          <c:y val="0.400875194244569"/>
          <c:w val="0.150124206248412"/>
          <c:h val="0.242592622259575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306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1" tIns="45535" rIns="91071" bIns="45535" numCol="1" anchor="t" anchorCtr="0" compatLnSpc="1">
            <a:prstTxWarp prst="textNoShape">
              <a:avLst/>
            </a:prstTxWarp>
          </a:bodyPr>
          <a:lstStyle>
            <a:lvl1pPr defTabSz="8937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135563" y="0"/>
            <a:ext cx="39306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1" tIns="45535" rIns="91071" bIns="45535" numCol="1" anchor="t" anchorCtr="0" compatLnSpc="1">
            <a:prstTxWarp prst="textNoShape">
              <a:avLst/>
            </a:prstTxWarp>
          </a:bodyPr>
          <a:lstStyle>
            <a:lvl1pPr algn="r" defTabSz="893763">
              <a:defRPr sz="1200"/>
            </a:lvl1pPr>
          </a:lstStyle>
          <a:p>
            <a:pPr>
              <a:defRPr/>
            </a:pPr>
            <a:fld id="{0791C43F-0968-4B4A-812B-32B4F3C0E676}" type="datetimeFigureOut">
              <a:rPr lang="en-US"/>
              <a:pPr>
                <a:defRPr/>
              </a:pPr>
              <a:t>3/22/11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515100"/>
            <a:ext cx="39306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1" tIns="45535" rIns="91071" bIns="45535" numCol="1" anchor="b" anchorCtr="0" compatLnSpc="1">
            <a:prstTxWarp prst="textNoShape">
              <a:avLst/>
            </a:prstTxWarp>
          </a:bodyPr>
          <a:lstStyle>
            <a:lvl1pPr defTabSz="8937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135563" y="6515100"/>
            <a:ext cx="39306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1" tIns="45535" rIns="91071" bIns="45535" numCol="1" anchor="b" anchorCtr="0" compatLnSpc="1">
            <a:prstTxWarp prst="textNoShape">
              <a:avLst/>
            </a:prstTxWarp>
          </a:bodyPr>
          <a:lstStyle>
            <a:lvl1pPr algn="r" defTabSz="893763">
              <a:defRPr sz="1200"/>
            </a:lvl1pPr>
          </a:lstStyle>
          <a:p>
            <a:pPr>
              <a:defRPr/>
            </a:pPr>
            <a:fld id="{70B4C3D6-03B7-493D-AEBF-29F06EB64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9306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1" tIns="45535" rIns="91071" bIns="45535" numCol="1" anchor="t" anchorCtr="0" compatLnSpc="1">
            <a:prstTxWarp prst="textNoShape">
              <a:avLst/>
            </a:prstTxWarp>
          </a:bodyPr>
          <a:lstStyle>
            <a:lvl1pPr defTabSz="8937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135563" y="0"/>
            <a:ext cx="39306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1" tIns="45535" rIns="91071" bIns="45535" numCol="1" anchor="t" anchorCtr="0" compatLnSpc="1">
            <a:prstTxWarp prst="textNoShape">
              <a:avLst/>
            </a:prstTxWarp>
          </a:bodyPr>
          <a:lstStyle>
            <a:lvl1pPr algn="r" defTabSz="8937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0F1630D-165D-44E2-9C99-43ACD3A2F1AB}" type="datetimeFigureOut">
              <a:rPr lang="en-US"/>
              <a:pPr>
                <a:defRPr/>
              </a:pPr>
              <a:t>3/22/11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19400" y="515938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06463" y="3257550"/>
            <a:ext cx="7254875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1" tIns="45535" rIns="91071" bIns="45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15100"/>
            <a:ext cx="39306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1" tIns="45535" rIns="91071" bIns="45535" numCol="1" anchor="b" anchorCtr="0" compatLnSpc="1">
            <a:prstTxWarp prst="textNoShape">
              <a:avLst/>
            </a:prstTxWarp>
          </a:bodyPr>
          <a:lstStyle>
            <a:lvl1pPr defTabSz="8937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135563" y="6515100"/>
            <a:ext cx="39306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71" tIns="45535" rIns="91071" bIns="45535" numCol="1" anchor="b" anchorCtr="0" compatLnSpc="1">
            <a:prstTxWarp prst="textNoShape">
              <a:avLst/>
            </a:prstTxWarp>
          </a:bodyPr>
          <a:lstStyle>
            <a:lvl1pPr algn="r" defTabSz="8937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674B285-426F-41BA-A967-8802848A8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52F23-4F95-4C00-816C-1792C93AAD06}" type="datetimeFigureOut">
              <a:rPr lang="en-US"/>
              <a:pPr>
                <a:defRPr/>
              </a:pPr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A7905-6455-4B46-9975-A695881FB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E7310-0CDA-4855-814B-F4DF036D9292}" type="datetimeFigureOut">
              <a:rPr lang="en-US"/>
              <a:pPr>
                <a:defRPr/>
              </a:pPr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906EB-E2EA-4381-82D9-DBCC55CDC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239E-AA5C-4426-A82A-01FC5B1FC396}" type="datetimeFigureOut">
              <a:rPr lang="en-US"/>
              <a:pPr>
                <a:defRPr/>
              </a:pPr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D3D9-D0C7-4BCB-AB2C-2C50DFD7F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B1AD7-F919-4104-A0C1-2A1AA99F413A}" type="datetimeFigureOut">
              <a:rPr lang="en-US"/>
              <a:pPr>
                <a:defRPr/>
              </a:pPr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6341-EF94-45C9-A7BB-0D135A2B0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64FA5-FC61-4422-A936-77D337C3B536}" type="datetimeFigureOut">
              <a:rPr lang="en-US"/>
              <a:pPr>
                <a:defRPr/>
              </a:pPr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07A7-381C-416A-973B-37E130D95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217E0-3910-4777-8BA3-B960127A384D}" type="datetimeFigureOut">
              <a:rPr lang="en-US"/>
              <a:pPr>
                <a:defRPr/>
              </a:pPr>
              <a:t>3/22/11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AE1DB-C930-41F3-9949-3B0497FF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4CCF-C34A-43BE-A524-A5EDB9427EE8}" type="datetimeFigureOut">
              <a:rPr lang="en-US"/>
              <a:pPr>
                <a:defRPr/>
              </a:pPr>
              <a:t>3/22/11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030E-545A-49C3-A2A5-517DDCA7B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C169-A18F-4537-A9D5-5CED8554E637}" type="datetimeFigureOut">
              <a:rPr lang="en-US"/>
              <a:pPr>
                <a:defRPr/>
              </a:pPr>
              <a:t>3/22/11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37075-D7DA-49CB-BA93-F16BA3949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98738-1794-4C15-A0AF-CB347AA5EC2E}" type="datetimeFigureOut">
              <a:rPr lang="en-US"/>
              <a:pPr>
                <a:defRPr/>
              </a:pPr>
              <a:t>3/22/11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F0E0-81A0-426D-9A03-861C4EF00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AF985-DFD2-4626-B459-3E93BDC870BA}" type="datetimeFigureOut">
              <a:rPr lang="en-US"/>
              <a:pPr>
                <a:defRPr/>
              </a:pPr>
              <a:t>3/22/11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C50D-B57A-4E8B-825F-76CD662F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73636-B929-47BE-AB9C-0EE11D9FC72B}" type="datetimeFigureOut">
              <a:rPr lang="en-US"/>
              <a:pPr>
                <a:defRPr/>
              </a:pPr>
              <a:t>3/22/11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B7E4-72A2-43C4-8AA1-BE828C780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4A4658-6933-4660-B48E-88224367FCD7}" type="datetimeFigureOut">
              <a:rPr lang="en-US"/>
              <a:pPr>
                <a:defRPr/>
              </a:pPr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DDC37E-3ACA-4366-B83D-A58615FE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9238" y="0"/>
            <a:ext cx="8905875" cy="842963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113" y="0"/>
            <a:ext cx="9144000" cy="27146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263525" cy="6858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255588" y="285750"/>
            <a:ext cx="8899525" cy="10477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60000"/>
          </a:blip>
          <a:srcRect t="16446" b="12106"/>
          <a:stretch>
            <a:fillRect/>
          </a:stretch>
        </p:blipFill>
        <p:spPr bwMode="auto">
          <a:xfrm>
            <a:off x="265113" y="1304925"/>
            <a:ext cx="887888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331788" y="330200"/>
            <a:ext cx="8640762" cy="51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chemeClr val="bg1"/>
                </a:solidFill>
              </a:rPr>
              <a:t>Surface Fronts, Troughs, and Baroclinic </a:t>
            </a:r>
            <a:r>
              <a:rPr lang="en-US" sz="2800" b="1" dirty="0">
                <a:solidFill>
                  <a:schemeClr val="bg1"/>
                </a:solidFill>
              </a:rPr>
              <a:t>Zones in the Great Lakes Region</a:t>
            </a:r>
            <a:endParaRPr lang="en-US" sz="1000" b="1" i="1" dirty="0">
              <a:solidFill>
                <a:schemeClr val="bg1"/>
              </a:solidFill>
            </a:endParaRPr>
          </a:p>
          <a:p>
            <a:pPr eaLnBrk="0" hangingPunct="0"/>
            <a:endParaRPr lang="en-US" sz="1000" b="1" i="1" dirty="0">
              <a:solidFill>
                <a:schemeClr val="bg1"/>
              </a:solidFill>
            </a:endParaRPr>
          </a:p>
          <a:p>
            <a:pPr eaLnBrk="0" hangingPunct="0"/>
            <a:endParaRPr lang="en-US" sz="1600" b="1" i="1" dirty="0" smtClean="0"/>
          </a:p>
          <a:p>
            <a:pPr eaLnBrk="0" hangingPunct="0"/>
            <a:r>
              <a:rPr lang="en-US" b="1" i="1" dirty="0"/>
              <a:t>    </a:t>
            </a:r>
            <a:r>
              <a:rPr lang="en-US" b="1" i="1" dirty="0" smtClean="0"/>
              <a:t>Neil </a:t>
            </a:r>
            <a:r>
              <a:rPr lang="en-US" b="1" i="1" dirty="0"/>
              <a:t>Laird       </a:t>
            </a:r>
            <a:r>
              <a:rPr lang="en-US" b="1" i="1" dirty="0" smtClean="0"/>
              <a:t> </a:t>
            </a:r>
            <a:endParaRPr lang="en-US" sz="1600" i="1" dirty="0" smtClean="0"/>
          </a:p>
          <a:p>
            <a:pPr eaLnBrk="0" hangingPunct="0"/>
            <a:r>
              <a:rPr lang="en-US" sz="1600" i="1" dirty="0" smtClean="0"/>
              <a:t>	Hobart &amp; William Smith Colleges</a:t>
            </a:r>
            <a:endParaRPr lang="en-US" sz="1600" i="1" dirty="0" smtClean="0"/>
          </a:p>
          <a:p>
            <a:pPr eaLnBrk="0" hangingPunct="0"/>
            <a:endParaRPr lang="en-US" sz="1600" b="1" i="1" dirty="0" smtClean="0"/>
          </a:p>
          <a:p>
            <a:pPr eaLnBrk="0" hangingPunct="0"/>
            <a:endParaRPr lang="en-US" sz="1600" b="1" i="1" dirty="0" smtClean="0"/>
          </a:p>
          <a:p>
            <a:pPr eaLnBrk="0" hangingPunct="0"/>
            <a:r>
              <a:rPr lang="en-US" sz="1600" b="1" i="1" dirty="0" smtClean="0"/>
              <a:t>     </a:t>
            </a:r>
            <a:r>
              <a:rPr lang="en-US" b="1" i="1" dirty="0" smtClean="0"/>
              <a:t>Melissa </a:t>
            </a:r>
            <a:r>
              <a:rPr lang="en-US" b="1" i="1" dirty="0"/>
              <a:t>Payer</a:t>
            </a:r>
            <a:r>
              <a:rPr lang="en-US" b="1" i="1" dirty="0" smtClean="0"/>
              <a:t> </a:t>
            </a:r>
            <a:endParaRPr lang="en-US" sz="1600" i="1" dirty="0" smtClean="0"/>
          </a:p>
          <a:p>
            <a:r>
              <a:rPr lang="en-US" sz="1600" i="1" dirty="0"/>
              <a:t>	University at Albany/SUNY</a:t>
            </a:r>
            <a:endParaRPr lang="en-US" sz="1600" i="1" dirty="0" smtClean="0"/>
          </a:p>
          <a:p>
            <a:endParaRPr lang="en-US" sz="1600" i="1" dirty="0" smtClean="0"/>
          </a:p>
          <a:p>
            <a:endParaRPr lang="en-US" sz="1600" i="1" dirty="0" smtClean="0"/>
          </a:p>
          <a:p>
            <a:pPr eaLnBrk="0" hangingPunct="0"/>
            <a:r>
              <a:rPr lang="en-US" sz="1600" b="1" i="1" dirty="0"/>
              <a:t>     </a:t>
            </a:r>
            <a:r>
              <a:rPr lang="en-US" b="1" i="1" dirty="0"/>
              <a:t>Richard Maliawco</a:t>
            </a:r>
          </a:p>
          <a:p>
            <a:r>
              <a:rPr lang="en-US" sz="1600" i="1" dirty="0" smtClean="0"/>
              <a:t>	University of Illinois</a:t>
            </a:r>
          </a:p>
          <a:p>
            <a:r>
              <a:rPr lang="en-US" sz="1600" i="1" dirty="0" smtClean="0"/>
              <a:t>	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</a:rPr>
              <a:t>formerly of Lyndon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State College</a:t>
            </a:r>
            <a:endParaRPr lang="en-US" sz="16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0" hangingPunct="0"/>
            <a:endParaRPr lang="en-US" sz="1600" b="1" i="1" dirty="0" smtClean="0"/>
          </a:p>
          <a:p>
            <a:pPr eaLnBrk="0" hangingPunct="0"/>
            <a:endParaRPr lang="en-US" sz="1600" b="1" i="1" dirty="0" smtClean="0"/>
          </a:p>
          <a:p>
            <a:pPr eaLnBrk="0" hangingPunct="0"/>
            <a:r>
              <a:rPr lang="en-US" sz="1600" b="1" i="1" dirty="0" smtClean="0"/>
              <a:t>     </a:t>
            </a:r>
            <a:r>
              <a:rPr lang="en-US" b="1" i="1" dirty="0"/>
              <a:t>Eric </a:t>
            </a:r>
            <a:r>
              <a:rPr lang="en-US" b="1" i="1" dirty="0" smtClean="0"/>
              <a:t>Hoffman</a:t>
            </a:r>
            <a:endParaRPr lang="en-US" sz="1600" i="1" dirty="0" smtClean="0"/>
          </a:p>
          <a:p>
            <a:r>
              <a:rPr lang="en-US" sz="1600" i="1" dirty="0"/>
              <a:t>	Plymouth State University</a:t>
            </a:r>
          </a:p>
        </p:txBody>
      </p:sp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1316038" y="5989638"/>
            <a:ext cx="6659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/>
              <a:t>This research was completed as part of the 2008 undergraduate summer research program at Hobart &amp; William Smith (HWS) Colleges. Funding for this project was provided by the National Science Foundation and the HWS Provosts Office.</a:t>
            </a:r>
          </a:p>
        </p:txBody>
      </p:sp>
      <p:grpSp>
        <p:nvGrpSpPr>
          <p:cNvPr id="2054" name="Group 16"/>
          <p:cNvGrpSpPr>
            <a:grpSpLocks/>
          </p:cNvGrpSpPr>
          <p:nvPr/>
        </p:nvGrpSpPr>
        <p:grpSpPr bwMode="auto">
          <a:xfrm>
            <a:off x="8129588" y="5911850"/>
            <a:ext cx="709612" cy="711200"/>
            <a:chOff x="2296" y="3585"/>
            <a:chExt cx="596" cy="597"/>
          </a:xfrm>
        </p:grpSpPr>
        <p:sp>
          <p:nvSpPr>
            <p:cNvPr id="2055" name="Oval 17"/>
            <p:cNvSpPr>
              <a:spLocks noChangeArrowheads="1"/>
            </p:cNvSpPr>
            <p:nvPr/>
          </p:nvSpPr>
          <p:spPr bwMode="auto">
            <a:xfrm>
              <a:off x="2466" y="3750"/>
              <a:ext cx="264" cy="25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56" name="Picture 1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6" y="3585"/>
              <a:ext cx="596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0"/>
          <p:cNvGrpSpPr>
            <a:grpSpLocks/>
          </p:cNvGrpSpPr>
          <p:nvPr/>
        </p:nvGrpSpPr>
        <p:grpSpPr bwMode="auto">
          <a:xfrm>
            <a:off x="1816100" y="1941513"/>
            <a:ext cx="5611813" cy="4551362"/>
            <a:chOff x="2256" y="1008"/>
            <a:chExt cx="3349" cy="2702"/>
          </a:xfrm>
        </p:grpSpPr>
        <p:pic>
          <p:nvPicPr>
            <p:cNvPr id="1128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6" y="1008"/>
              <a:ext cx="3349" cy="2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Freeform 3"/>
            <p:cNvSpPr/>
            <p:nvPr/>
          </p:nvSpPr>
          <p:spPr>
            <a:xfrm>
              <a:off x="4197" y="1721"/>
              <a:ext cx="1355" cy="1248"/>
            </a:xfrm>
            <a:custGeom>
              <a:avLst/>
              <a:gdLst>
                <a:gd name="connsiteX0" fmla="*/ 0 w 2244437"/>
                <a:gd name="connsiteY0" fmla="*/ 2006930 h 2006930"/>
                <a:gd name="connsiteX1" fmla="*/ 1056904 w 2244437"/>
                <a:gd name="connsiteY1" fmla="*/ 1579418 h 2006930"/>
                <a:gd name="connsiteX2" fmla="*/ 2244437 w 2244437"/>
                <a:gd name="connsiteY2" fmla="*/ 0 h 200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4437" h="2006930">
                  <a:moveTo>
                    <a:pt x="0" y="2006930"/>
                  </a:moveTo>
                  <a:cubicBezTo>
                    <a:pt x="341415" y="1960418"/>
                    <a:pt x="682831" y="1913906"/>
                    <a:pt x="1056904" y="1579418"/>
                  </a:cubicBezTo>
                  <a:cubicBezTo>
                    <a:pt x="1430977" y="1244930"/>
                    <a:pt x="1837707" y="622465"/>
                    <a:pt x="2244437" y="0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424" y="2850"/>
              <a:ext cx="1774" cy="504"/>
            </a:xfrm>
            <a:custGeom>
              <a:avLst/>
              <a:gdLst>
                <a:gd name="connsiteX0" fmla="*/ 2814452 w 2814452"/>
                <a:gd name="connsiteY0" fmla="*/ 168234 h 773876"/>
                <a:gd name="connsiteX1" fmla="*/ 2220686 w 2814452"/>
                <a:gd name="connsiteY1" fmla="*/ 239486 h 773876"/>
                <a:gd name="connsiteX2" fmla="*/ 1721922 w 2814452"/>
                <a:gd name="connsiteY2" fmla="*/ 85107 h 773876"/>
                <a:gd name="connsiteX3" fmla="*/ 985652 w 2814452"/>
                <a:gd name="connsiteY3" fmla="*/ 120733 h 773876"/>
                <a:gd name="connsiteX4" fmla="*/ 522514 w 2814452"/>
                <a:gd name="connsiteY4" fmla="*/ 108857 h 773876"/>
                <a:gd name="connsiteX5" fmla="*/ 0 w 2814452"/>
                <a:gd name="connsiteY5" fmla="*/ 773876 h 77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4452" h="773876">
                  <a:moveTo>
                    <a:pt x="2814452" y="168234"/>
                  </a:moveTo>
                  <a:cubicBezTo>
                    <a:pt x="2608613" y="210787"/>
                    <a:pt x="2402774" y="253341"/>
                    <a:pt x="2220686" y="239486"/>
                  </a:cubicBezTo>
                  <a:cubicBezTo>
                    <a:pt x="2038598" y="225632"/>
                    <a:pt x="1927761" y="104899"/>
                    <a:pt x="1721922" y="85107"/>
                  </a:cubicBezTo>
                  <a:cubicBezTo>
                    <a:pt x="1516083" y="65315"/>
                    <a:pt x="1185553" y="116775"/>
                    <a:pt x="985652" y="120733"/>
                  </a:cubicBezTo>
                  <a:cubicBezTo>
                    <a:pt x="785751" y="124691"/>
                    <a:pt x="686789" y="0"/>
                    <a:pt x="522514" y="108857"/>
                  </a:cubicBezTo>
                  <a:cubicBezTo>
                    <a:pt x="358239" y="217714"/>
                    <a:pt x="179119" y="495795"/>
                    <a:pt x="0" y="773876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Isosceles Triangle 5"/>
            <p:cNvSpPr>
              <a:spLocks noChangeArrowheads="1"/>
            </p:cNvSpPr>
            <p:nvPr/>
          </p:nvSpPr>
          <p:spPr bwMode="auto">
            <a:xfrm rot="8100000">
              <a:off x="4867" y="2666"/>
              <a:ext cx="81" cy="49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" name="Isosceles Triangle 6"/>
            <p:cNvSpPr>
              <a:spLocks noChangeArrowheads="1"/>
            </p:cNvSpPr>
            <p:nvPr/>
          </p:nvSpPr>
          <p:spPr bwMode="auto">
            <a:xfrm rot="9300000">
              <a:off x="4571" y="2877"/>
              <a:ext cx="81" cy="49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9" name="Isosceles Triangle 8"/>
            <p:cNvSpPr>
              <a:spLocks noChangeArrowheads="1"/>
            </p:cNvSpPr>
            <p:nvPr/>
          </p:nvSpPr>
          <p:spPr bwMode="auto">
            <a:xfrm rot="7500000">
              <a:off x="5098" y="2369"/>
              <a:ext cx="81" cy="45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Isosceles Triangle 9"/>
            <p:cNvSpPr>
              <a:spLocks noChangeArrowheads="1"/>
            </p:cNvSpPr>
            <p:nvPr/>
          </p:nvSpPr>
          <p:spPr bwMode="auto">
            <a:xfrm rot="7500000">
              <a:off x="5300" y="2090"/>
              <a:ext cx="80" cy="45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Isosceles Triangle 11"/>
            <p:cNvSpPr>
              <a:spLocks noChangeArrowheads="1"/>
            </p:cNvSpPr>
            <p:nvPr/>
          </p:nvSpPr>
          <p:spPr bwMode="auto">
            <a:xfrm rot="7200000">
              <a:off x="5507" y="1783"/>
              <a:ext cx="81" cy="49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Isosceles Triangle 12"/>
            <p:cNvSpPr>
              <a:spLocks noChangeArrowheads="1"/>
            </p:cNvSpPr>
            <p:nvPr/>
          </p:nvSpPr>
          <p:spPr bwMode="auto">
            <a:xfrm rot="10500000">
              <a:off x="4217" y="2961"/>
              <a:ext cx="81" cy="49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Chord 13"/>
            <p:cNvSpPr>
              <a:spLocks noChangeArrowheads="1"/>
            </p:cNvSpPr>
            <p:nvPr/>
          </p:nvSpPr>
          <p:spPr bwMode="auto">
            <a:xfrm rot="6600000">
              <a:off x="3891" y="2943"/>
              <a:ext cx="80" cy="74"/>
            </a:xfrm>
            <a:custGeom>
              <a:avLst/>
              <a:gdLst>
                <a:gd name="T0" fmla="*/ 106619 w 127000"/>
                <a:gd name="T1" fmla="*/ 101857 h 117475"/>
                <a:gd name="T2" fmla="*/ 63500 w 127000"/>
                <a:gd name="T3" fmla="*/ 0 h 117475"/>
                <a:gd name="T4" fmla="*/ 85060 w 127000"/>
                <a:gd name="T5" fmla="*/ 50928 h 117475"/>
                <a:gd name="T6" fmla="*/ 5898240 60000 65536"/>
                <a:gd name="T7" fmla="*/ 17694720 60000 65536"/>
                <a:gd name="T8" fmla="*/ 23592960 60000 65536"/>
                <a:gd name="T9" fmla="*/ 18599 w 127000"/>
                <a:gd name="T10" fmla="*/ 17204 h 117475"/>
                <a:gd name="T11" fmla="*/ 108401 w 127000"/>
                <a:gd name="T12" fmla="*/ 100271 h 117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117475">
                  <a:moveTo>
                    <a:pt x="106619" y="101857"/>
                  </a:moveTo>
                  <a:lnTo>
                    <a:pt x="106619" y="101857"/>
                  </a:lnTo>
                  <a:cubicBezTo>
                    <a:pt x="94884" y="111898"/>
                    <a:pt x="79486" y="117475"/>
                    <a:pt x="63500" y="117476"/>
                  </a:cubicBezTo>
                  <a:cubicBezTo>
                    <a:pt x="28429" y="117476"/>
                    <a:pt x="0" y="91178"/>
                    <a:pt x="0" y="58738"/>
                  </a:cubicBezTo>
                  <a:cubicBezTo>
                    <a:pt x="-1" y="26297"/>
                    <a:pt x="28429" y="0"/>
                    <a:pt x="63499" y="0"/>
                  </a:cubicBez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Isosceles Triangle 14"/>
            <p:cNvSpPr>
              <a:spLocks noChangeArrowheads="1"/>
            </p:cNvSpPr>
            <p:nvPr/>
          </p:nvSpPr>
          <p:spPr bwMode="auto">
            <a:xfrm rot="-9600000">
              <a:off x="3563" y="2943"/>
              <a:ext cx="81" cy="49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Chord 15"/>
            <p:cNvSpPr>
              <a:spLocks noChangeArrowheads="1"/>
            </p:cNvSpPr>
            <p:nvPr/>
          </p:nvSpPr>
          <p:spPr bwMode="auto">
            <a:xfrm rot="6600000">
              <a:off x="3212" y="2853"/>
              <a:ext cx="80" cy="74"/>
            </a:xfrm>
            <a:custGeom>
              <a:avLst/>
              <a:gdLst>
                <a:gd name="T0" fmla="*/ 106619 w 127000"/>
                <a:gd name="T1" fmla="*/ 101857 h 117475"/>
                <a:gd name="T2" fmla="*/ 63500 w 127000"/>
                <a:gd name="T3" fmla="*/ 0 h 117475"/>
                <a:gd name="T4" fmla="*/ 85060 w 127000"/>
                <a:gd name="T5" fmla="*/ 50928 h 117475"/>
                <a:gd name="T6" fmla="*/ 5898240 60000 65536"/>
                <a:gd name="T7" fmla="*/ 17694720 60000 65536"/>
                <a:gd name="T8" fmla="*/ 23592960 60000 65536"/>
                <a:gd name="T9" fmla="*/ 18599 w 127000"/>
                <a:gd name="T10" fmla="*/ 17204 h 117475"/>
                <a:gd name="T11" fmla="*/ 108401 w 127000"/>
                <a:gd name="T12" fmla="*/ 100271 h 117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117475">
                  <a:moveTo>
                    <a:pt x="106619" y="101857"/>
                  </a:moveTo>
                  <a:lnTo>
                    <a:pt x="106619" y="101857"/>
                  </a:lnTo>
                  <a:cubicBezTo>
                    <a:pt x="94884" y="111898"/>
                    <a:pt x="79486" y="117475"/>
                    <a:pt x="63500" y="117476"/>
                  </a:cubicBezTo>
                  <a:cubicBezTo>
                    <a:pt x="28429" y="117476"/>
                    <a:pt x="0" y="91178"/>
                    <a:pt x="0" y="58738"/>
                  </a:cubicBezTo>
                  <a:cubicBezTo>
                    <a:pt x="-1" y="26297"/>
                    <a:pt x="28429" y="0"/>
                    <a:pt x="63499" y="0"/>
                  </a:cubicBez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Isosceles Triangle 16"/>
            <p:cNvSpPr>
              <a:spLocks noChangeArrowheads="1"/>
            </p:cNvSpPr>
            <p:nvPr/>
          </p:nvSpPr>
          <p:spPr bwMode="auto">
            <a:xfrm rot="-10200000">
              <a:off x="2855" y="2907"/>
              <a:ext cx="81" cy="49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Chord 17"/>
            <p:cNvSpPr>
              <a:spLocks noChangeArrowheads="1"/>
            </p:cNvSpPr>
            <p:nvPr/>
          </p:nvSpPr>
          <p:spPr bwMode="auto">
            <a:xfrm rot="3600000">
              <a:off x="2570" y="3011"/>
              <a:ext cx="80" cy="73"/>
            </a:xfrm>
            <a:custGeom>
              <a:avLst/>
              <a:gdLst>
                <a:gd name="T0" fmla="*/ 107337 w 128588"/>
                <a:gd name="T1" fmla="*/ 100987 h 115888"/>
                <a:gd name="T2" fmla="*/ 64294 w 128588"/>
                <a:gd name="T3" fmla="*/ 0 h 115888"/>
                <a:gd name="T4" fmla="*/ 85815 w 128588"/>
                <a:gd name="T5" fmla="*/ 50493 h 115888"/>
                <a:gd name="T6" fmla="*/ 5898240 60000 65536"/>
                <a:gd name="T7" fmla="*/ 17694720 60000 65536"/>
                <a:gd name="T8" fmla="*/ 23592960 60000 65536"/>
                <a:gd name="T9" fmla="*/ 18831 w 128588"/>
                <a:gd name="T10" fmla="*/ 16971 h 115888"/>
                <a:gd name="T11" fmla="*/ 109757 w 128588"/>
                <a:gd name="T12" fmla="*/ 98917 h 1158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588" h="115888">
                  <a:moveTo>
                    <a:pt x="107337" y="100987"/>
                  </a:moveTo>
                  <a:lnTo>
                    <a:pt x="107336" y="100986"/>
                  </a:lnTo>
                  <a:cubicBezTo>
                    <a:pt x="95527" y="110579"/>
                    <a:pt x="80192" y="115887"/>
                    <a:pt x="64294" y="115888"/>
                  </a:cubicBezTo>
                  <a:cubicBezTo>
                    <a:pt x="28785" y="115888"/>
                    <a:pt x="0" y="89945"/>
                    <a:pt x="0" y="57944"/>
                  </a:cubicBezTo>
                  <a:cubicBezTo>
                    <a:pt x="-1" y="25942"/>
                    <a:pt x="28785" y="0"/>
                    <a:pt x="64293" y="0"/>
                  </a:cubicBez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Isosceles Triangle 18"/>
            <p:cNvSpPr>
              <a:spLocks noChangeArrowheads="1"/>
            </p:cNvSpPr>
            <p:nvPr/>
          </p:nvSpPr>
          <p:spPr bwMode="auto">
            <a:xfrm rot="7500000">
              <a:off x="2451" y="3287"/>
              <a:ext cx="81" cy="45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31788" y="33020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Baroclinic Zones: Data &amp; Methodology</a:t>
            </a:r>
            <a:endParaRPr lang="en-US" sz="2400" b="1" i="1">
              <a:solidFill>
                <a:schemeClr val="bg1"/>
              </a:solidFill>
            </a:endParaRPr>
          </a:p>
        </p:txBody>
      </p:sp>
      <p:graphicFrame>
        <p:nvGraphicFramePr>
          <p:cNvPr id="11298" name="Group 34"/>
          <p:cNvGraphicFramePr>
            <a:graphicFrameLocks noGrp="1"/>
          </p:cNvGraphicFramePr>
          <p:nvPr/>
        </p:nvGraphicFramePr>
        <p:xfrm>
          <a:off x="381000" y="914400"/>
          <a:ext cx="8694420" cy="965200"/>
        </p:xfrm>
        <a:graphic>
          <a:graphicData uri="http://schemas.openxmlformats.org/drawingml/2006/table">
            <a:tbl>
              <a:tblPr/>
              <a:tblGrid>
                <a:gridCol w="2945130"/>
                <a:gridCol w="2766060"/>
                <a:gridCol w="2983230"/>
              </a:tblGrid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Analysis Time Period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 Jan 2000 – Dec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2005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  0000, 0600, 1200, 1800 UTC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2-m potential temperature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North American Regional Reanalysis (NARR)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Baroclinic Zone Strength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Strong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7°C (100 km)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Moderate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3.5°C (100 km)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8" name="TextBox 19"/>
          <p:cNvSpPr txBox="1">
            <a:spLocks noChangeArrowheads="1"/>
          </p:cNvSpPr>
          <p:nvPr/>
        </p:nvSpPr>
        <p:spPr bwMode="auto">
          <a:xfrm>
            <a:off x="1892300" y="1943100"/>
            <a:ext cx="26336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 May 2001 0000 UTC</a:t>
            </a:r>
          </a:p>
        </p:txBody>
      </p:sp>
      <p:sp>
        <p:nvSpPr>
          <p:cNvPr id="11279" name="TextBox 20"/>
          <p:cNvSpPr txBox="1">
            <a:spLocks noChangeArrowheads="1"/>
          </p:cNvSpPr>
          <p:nvPr/>
        </p:nvSpPr>
        <p:spPr bwMode="auto">
          <a:xfrm>
            <a:off x="6423025" y="6550025"/>
            <a:ext cx="2720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* Sanders and Hoffman (2002)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31788" y="33020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Baroclinic Zones: Data &amp; Methodology </a:t>
            </a:r>
            <a:r>
              <a:rPr lang="en-US">
                <a:solidFill>
                  <a:schemeClr val="bg1"/>
                </a:solidFill>
              </a:rPr>
              <a:t>(continued)</a:t>
            </a:r>
            <a:endParaRPr lang="en-US" sz="2400" b="1" i="1">
              <a:solidFill>
                <a:schemeClr val="bg1"/>
              </a:solidFill>
            </a:endParaRPr>
          </a:p>
        </p:txBody>
      </p:sp>
      <p:graphicFrame>
        <p:nvGraphicFramePr>
          <p:cNvPr id="12336" name="Group 48"/>
          <p:cNvGraphicFramePr>
            <a:graphicFrameLocks noGrp="1"/>
          </p:cNvGraphicFramePr>
          <p:nvPr/>
        </p:nvGraphicFramePr>
        <p:xfrm>
          <a:off x="504825" y="1247775"/>
          <a:ext cx="8410575" cy="676275"/>
        </p:xfrm>
        <a:graphic>
          <a:graphicData uri="http://schemas.openxmlformats.org/drawingml/2006/table">
            <a:tbl>
              <a:tblPr/>
              <a:tblGrid>
                <a:gridCol w="2803525"/>
                <a:gridCol w="2854615"/>
                <a:gridCol w="2752435"/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within 200 km of the front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along 50% of the front’s length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within 45° of the front’s orientation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301" name="Group 49"/>
          <p:cNvGrpSpPr>
            <a:grpSpLocks/>
          </p:cNvGrpSpPr>
          <p:nvPr/>
        </p:nvGrpSpPr>
        <p:grpSpPr bwMode="auto">
          <a:xfrm>
            <a:off x="1825625" y="1982788"/>
            <a:ext cx="5840413" cy="4741862"/>
            <a:chOff x="674" y="567"/>
            <a:chExt cx="4522" cy="3672"/>
          </a:xfrm>
        </p:grpSpPr>
        <p:pic>
          <p:nvPicPr>
            <p:cNvPr id="1230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" y="567"/>
              <a:ext cx="4522" cy="3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Freeform 4"/>
            <p:cNvSpPr/>
            <p:nvPr/>
          </p:nvSpPr>
          <p:spPr>
            <a:xfrm>
              <a:off x="3592" y="1504"/>
              <a:ext cx="756" cy="553"/>
            </a:xfrm>
            <a:custGeom>
              <a:avLst/>
              <a:gdLst>
                <a:gd name="connsiteX0" fmla="*/ 0 w 1199408"/>
                <a:gd name="connsiteY0" fmla="*/ 0 h 878774"/>
                <a:gd name="connsiteX1" fmla="*/ 558140 w 1199408"/>
                <a:gd name="connsiteY1" fmla="*/ 641268 h 878774"/>
                <a:gd name="connsiteX2" fmla="*/ 1199408 w 1199408"/>
                <a:gd name="connsiteY2" fmla="*/ 878774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9408" h="878774">
                  <a:moveTo>
                    <a:pt x="0" y="0"/>
                  </a:moveTo>
                  <a:cubicBezTo>
                    <a:pt x="179119" y="247403"/>
                    <a:pt x="358239" y="494806"/>
                    <a:pt x="558140" y="641268"/>
                  </a:cubicBezTo>
                  <a:cubicBezTo>
                    <a:pt x="758041" y="787730"/>
                    <a:pt x="978724" y="833252"/>
                    <a:pt x="1199408" y="878774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11" y="1511"/>
              <a:ext cx="1974" cy="1279"/>
            </a:xfrm>
            <a:custGeom>
              <a:avLst/>
              <a:gdLst>
                <a:gd name="connsiteX0" fmla="*/ 3135085 w 3135085"/>
                <a:gd name="connsiteY0" fmla="*/ 0 h 2030680"/>
                <a:gd name="connsiteX1" fmla="*/ 1971303 w 3135085"/>
                <a:gd name="connsiteY1" fmla="*/ 1413163 h 2030680"/>
                <a:gd name="connsiteX2" fmla="*/ 0 w 3135085"/>
                <a:gd name="connsiteY2" fmla="*/ 2030680 h 2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5085" h="2030680">
                  <a:moveTo>
                    <a:pt x="3135085" y="0"/>
                  </a:moveTo>
                  <a:cubicBezTo>
                    <a:pt x="2814451" y="537358"/>
                    <a:pt x="2493817" y="1074716"/>
                    <a:pt x="1971303" y="1413163"/>
                  </a:cubicBezTo>
                  <a:cubicBezTo>
                    <a:pt x="1448789" y="1751610"/>
                    <a:pt x="724394" y="1891145"/>
                    <a:pt x="0" y="2030680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877" y="2790"/>
              <a:ext cx="740" cy="187"/>
            </a:xfrm>
            <a:custGeom>
              <a:avLst/>
              <a:gdLst>
                <a:gd name="connsiteX0" fmla="*/ 1175657 w 1175657"/>
                <a:gd name="connsiteY0" fmla="*/ 0 h 296883"/>
                <a:gd name="connsiteX1" fmla="*/ 285008 w 1175657"/>
                <a:gd name="connsiteY1" fmla="*/ 213756 h 296883"/>
                <a:gd name="connsiteX2" fmla="*/ 0 w 1175657"/>
                <a:gd name="connsiteY2" fmla="*/ 296883 h 296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5657" h="296883">
                  <a:moveTo>
                    <a:pt x="1175657" y="0"/>
                  </a:moveTo>
                  <a:lnTo>
                    <a:pt x="285008" y="213756"/>
                  </a:lnTo>
                  <a:cubicBezTo>
                    <a:pt x="89065" y="263236"/>
                    <a:pt x="44532" y="280059"/>
                    <a:pt x="0" y="296883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Chord 9"/>
            <p:cNvSpPr>
              <a:spLocks noChangeArrowheads="1"/>
            </p:cNvSpPr>
            <p:nvPr/>
          </p:nvSpPr>
          <p:spPr bwMode="auto">
            <a:xfrm rot="9240000">
              <a:off x="3603" y="1485"/>
              <a:ext cx="80" cy="74"/>
            </a:xfrm>
            <a:custGeom>
              <a:avLst/>
              <a:gdLst>
                <a:gd name="T0" fmla="*/ 106619 w 127000"/>
                <a:gd name="T1" fmla="*/ 101857 h 117475"/>
                <a:gd name="T2" fmla="*/ 63500 w 127000"/>
                <a:gd name="T3" fmla="*/ 0 h 117475"/>
                <a:gd name="T4" fmla="*/ 85060 w 127000"/>
                <a:gd name="T5" fmla="*/ 50928 h 117475"/>
                <a:gd name="T6" fmla="*/ 5898240 60000 65536"/>
                <a:gd name="T7" fmla="*/ 17694720 60000 65536"/>
                <a:gd name="T8" fmla="*/ 23592960 60000 65536"/>
                <a:gd name="T9" fmla="*/ 18599 w 127000"/>
                <a:gd name="T10" fmla="*/ 17204 h 117475"/>
                <a:gd name="T11" fmla="*/ 108401 w 127000"/>
                <a:gd name="T12" fmla="*/ 100271 h 117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117475">
                  <a:moveTo>
                    <a:pt x="106619" y="101857"/>
                  </a:moveTo>
                  <a:lnTo>
                    <a:pt x="106619" y="101857"/>
                  </a:lnTo>
                  <a:cubicBezTo>
                    <a:pt x="94884" y="111898"/>
                    <a:pt x="79486" y="117475"/>
                    <a:pt x="63500" y="117476"/>
                  </a:cubicBezTo>
                  <a:cubicBezTo>
                    <a:pt x="28429" y="117476"/>
                    <a:pt x="0" y="91178"/>
                    <a:pt x="0" y="58738"/>
                  </a:cubicBezTo>
                  <a:cubicBezTo>
                    <a:pt x="-1" y="26297"/>
                    <a:pt x="28429" y="0"/>
                    <a:pt x="63499" y="0"/>
                  </a:cubicBez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Chord 10"/>
            <p:cNvSpPr>
              <a:spLocks noChangeArrowheads="1"/>
            </p:cNvSpPr>
            <p:nvPr/>
          </p:nvSpPr>
          <p:spPr bwMode="auto">
            <a:xfrm rot="9240000">
              <a:off x="3837" y="1773"/>
              <a:ext cx="80" cy="74"/>
            </a:xfrm>
            <a:custGeom>
              <a:avLst/>
              <a:gdLst>
                <a:gd name="T0" fmla="*/ 106619 w 127000"/>
                <a:gd name="T1" fmla="*/ 101857 h 117475"/>
                <a:gd name="T2" fmla="*/ 63500 w 127000"/>
                <a:gd name="T3" fmla="*/ 0 h 117475"/>
                <a:gd name="T4" fmla="*/ 85060 w 127000"/>
                <a:gd name="T5" fmla="*/ 50928 h 117475"/>
                <a:gd name="T6" fmla="*/ 5898240 60000 65536"/>
                <a:gd name="T7" fmla="*/ 17694720 60000 65536"/>
                <a:gd name="T8" fmla="*/ 23592960 60000 65536"/>
                <a:gd name="T9" fmla="*/ 18599 w 127000"/>
                <a:gd name="T10" fmla="*/ 17204 h 117475"/>
                <a:gd name="T11" fmla="*/ 108401 w 127000"/>
                <a:gd name="T12" fmla="*/ 100271 h 117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117475">
                  <a:moveTo>
                    <a:pt x="106619" y="101857"/>
                  </a:moveTo>
                  <a:lnTo>
                    <a:pt x="106619" y="101857"/>
                  </a:lnTo>
                  <a:cubicBezTo>
                    <a:pt x="94884" y="111898"/>
                    <a:pt x="79486" y="117475"/>
                    <a:pt x="63500" y="117476"/>
                  </a:cubicBezTo>
                  <a:cubicBezTo>
                    <a:pt x="28429" y="117476"/>
                    <a:pt x="0" y="91178"/>
                    <a:pt x="0" y="58738"/>
                  </a:cubicBezTo>
                  <a:cubicBezTo>
                    <a:pt x="-1" y="26297"/>
                    <a:pt x="28429" y="0"/>
                    <a:pt x="63499" y="0"/>
                  </a:cubicBez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Chord 11"/>
            <p:cNvSpPr>
              <a:spLocks noChangeArrowheads="1"/>
            </p:cNvSpPr>
            <p:nvPr/>
          </p:nvSpPr>
          <p:spPr bwMode="auto">
            <a:xfrm rot="7800000">
              <a:off x="4125" y="1947"/>
              <a:ext cx="80" cy="74"/>
            </a:xfrm>
            <a:custGeom>
              <a:avLst/>
              <a:gdLst>
                <a:gd name="T0" fmla="*/ 106619 w 127000"/>
                <a:gd name="T1" fmla="*/ 101857 h 117475"/>
                <a:gd name="T2" fmla="*/ 63500 w 127000"/>
                <a:gd name="T3" fmla="*/ 0 h 117475"/>
                <a:gd name="T4" fmla="*/ 85060 w 127000"/>
                <a:gd name="T5" fmla="*/ 50928 h 117475"/>
                <a:gd name="T6" fmla="*/ 5898240 60000 65536"/>
                <a:gd name="T7" fmla="*/ 17694720 60000 65536"/>
                <a:gd name="T8" fmla="*/ 23592960 60000 65536"/>
                <a:gd name="T9" fmla="*/ 18599 w 127000"/>
                <a:gd name="T10" fmla="*/ 17204 h 117475"/>
                <a:gd name="T11" fmla="*/ 108401 w 127000"/>
                <a:gd name="T12" fmla="*/ 100271 h 117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117475">
                  <a:moveTo>
                    <a:pt x="106619" y="101857"/>
                  </a:moveTo>
                  <a:lnTo>
                    <a:pt x="106619" y="101857"/>
                  </a:lnTo>
                  <a:cubicBezTo>
                    <a:pt x="94884" y="111898"/>
                    <a:pt x="79486" y="117475"/>
                    <a:pt x="63500" y="117476"/>
                  </a:cubicBezTo>
                  <a:cubicBezTo>
                    <a:pt x="28429" y="117476"/>
                    <a:pt x="0" y="91178"/>
                    <a:pt x="0" y="58738"/>
                  </a:cubicBezTo>
                  <a:cubicBezTo>
                    <a:pt x="-1" y="26297"/>
                    <a:pt x="28429" y="0"/>
                    <a:pt x="63499" y="0"/>
                  </a:cubicBez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Chord 12"/>
            <p:cNvSpPr>
              <a:spLocks noChangeArrowheads="1"/>
            </p:cNvSpPr>
            <p:nvPr/>
          </p:nvSpPr>
          <p:spPr bwMode="auto">
            <a:xfrm rot="6000000">
              <a:off x="1497" y="2745"/>
              <a:ext cx="80" cy="74"/>
            </a:xfrm>
            <a:custGeom>
              <a:avLst/>
              <a:gdLst>
                <a:gd name="T0" fmla="*/ 106619 w 127000"/>
                <a:gd name="T1" fmla="*/ 101857 h 117475"/>
                <a:gd name="T2" fmla="*/ 63500 w 127000"/>
                <a:gd name="T3" fmla="*/ 0 h 117475"/>
                <a:gd name="T4" fmla="*/ 85060 w 127000"/>
                <a:gd name="T5" fmla="*/ 50928 h 117475"/>
                <a:gd name="T6" fmla="*/ 5898240 60000 65536"/>
                <a:gd name="T7" fmla="*/ 17694720 60000 65536"/>
                <a:gd name="T8" fmla="*/ 23592960 60000 65536"/>
                <a:gd name="T9" fmla="*/ 18599 w 127000"/>
                <a:gd name="T10" fmla="*/ 17204 h 117475"/>
                <a:gd name="T11" fmla="*/ 108401 w 127000"/>
                <a:gd name="T12" fmla="*/ 100271 h 117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00" h="117475">
                  <a:moveTo>
                    <a:pt x="106619" y="101857"/>
                  </a:moveTo>
                  <a:lnTo>
                    <a:pt x="106619" y="101857"/>
                  </a:lnTo>
                  <a:cubicBezTo>
                    <a:pt x="94884" y="111898"/>
                    <a:pt x="79486" y="117475"/>
                    <a:pt x="63500" y="117476"/>
                  </a:cubicBezTo>
                  <a:cubicBezTo>
                    <a:pt x="28429" y="117476"/>
                    <a:pt x="0" y="91178"/>
                    <a:pt x="0" y="58738"/>
                  </a:cubicBezTo>
                  <a:cubicBezTo>
                    <a:pt x="-1" y="26297"/>
                    <a:pt x="28429" y="0"/>
                    <a:pt x="63499" y="0"/>
                  </a:cubicBezTo>
                  <a:close/>
                </a:path>
              </a:pathLst>
            </a:custGeom>
            <a:solidFill>
              <a:srgbClr val="FF0000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Isosceles Triangle 14"/>
            <p:cNvSpPr>
              <a:spLocks noChangeArrowheads="1"/>
            </p:cNvSpPr>
            <p:nvPr/>
          </p:nvSpPr>
          <p:spPr bwMode="auto">
            <a:xfrm rot="9900000">
              <a:off x="1116" y="2909"/>
              <a:ext cx="86" cy="6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Isosceles Triangle 15"/>
            <p:cNvSpPr>
              <a:spLocks noChangeArrowheads="1"/>
            </p:cNvSpPr>
            <p:nvPr/>
          </p:nvSpPr>
          <p:spPr bwMode="auto">
            <a:xfrm rot="9900000">
              <a:off x="1981" y="2713"/>
              <a:ext cx="86" cy="6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Isosceles Triangle 16"/>
            <p:cNvSpPr>
              <a:spLocks noChangeArrowheads="1"/>
            </p:cNvSpPr>
            <p:nvPr/>
          </p:nvSpPr>
          <p:spPr bwMode="auto">
            <a:xfrm rot="9900000">
              <a:off x="2419" y="2597"/>
              <a:ext cx="86" cy="6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Isosceles Triangle 17"/>
            <p:cNvSpPr>
              <a:spLocks noChangeArrowheads="1"/>
            </p:cNvSpPr>
            <p:nvPr/>
          </p:nvSpPr>
          <p:spPr bwMode="auto">
            <a:xfrm rot="8100000">
              <a:off x="2834" y="2399"/>
              <a:ext cx="85" cy="6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Isosceles Triangle 18"/>
            <p:cNvSpPr>
              <a:spLocks noChangeArrowheads="1"/>
            </p:cNvSpPr>
            <p:nvPr/>
          </p:nvSpPr>
          <p:spPr bwMode="auto">
            <a:xfrm rot="7500000">
              <a:off x="3192" y="2075"/>
              <a:ext cx="87" cy="6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Isosceles Triangle 21"/>
            <p:cNvSpPr>
              <a:spLocks noChangeArrowheads="1"/>
            </p:cNvSpPr>
            <p:nvPr/>
          </p:nvSpPr>
          <p:spPr bwMode="auto">
            <a:xfrm rot="7500000">
              <a:off x="3422" y="1743"/>
              <a:ext cx="86" cy="6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25400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2302" name="Rectangle 27"/>
          <p:cNvSpPr>
            <a:spLocks noChangeArrowheads="1"/>
          </p:cNvSpPr>
          <p:nvPr/>
        </p:nvSpPr>
        <p:spPr bwMode="auto">
          <a:xfrm>
            <a:off x="3333750" y="873125"/>
            <a:ext cx="2762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Baroclinic zone must be: </a:t>
            </a:r>
          </a:p>
        </p:txBody>
      </p:sp>
      <p:sp>
        <p:nvSpPr>
          <p:cNvPr id="12303" name="TextBox 19"/>
          <p:cNvSpPr txBox="1">
            <a:spLocks noChangeArrowheads="1"/>
          </p:cNvSpPr>
          <p:nvPr/>
        </p:nvSpPr>
        <p:spPr bwMode="auto">
          <a:xfrm>
            <a:off x="1901825" y="1974850"/>
            <a:ext cx="24415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Jan 2000 1800 UTC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331470" y="834390"/>
          <a:ext cx="7875270" cy="48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31788" y="33020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bg1"/>
                </a:solidFill>
              </a:rPr>
              <a:t>Fronts &amp; Troughs related to </a:t>
            </a:r>
            <a:r>
              <a:rPr lang="en-US" sz="2400" b="1" dirty="0" err="1">
                <a:solidFill>
                  <a:schemeClr val="bg1"/>
                </a:solidFill>
              </a:rPr>
              <a:t>Baroclinic</a:t>
            </a:r>
            <a:r>
              <a:rPr lang="en-US" sz="2400" b="1" dirty="0">
                <a:solidFill>
                  <a:schemeClr val="bg1"/>
                </a:solidFill>
              </a:rPr>
              <a:t> Zones: 2000-</a:t>
            </a:r>
            <a:r>
              <a:rPr lang="en-US" sz="2400" b="1" dirty="0" smtClean="0">
                <a:solidFill>
                  <a:schemeClr val="bg1"/>
                </a:solidFill>
              </a:rPr>
              <a:t>2005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17538" y="5670550"/>
            <a:ext cx="8343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Represents the percentage of analyses with fronts that were associated with a baroclinic zone </a:t>
            </a:r>
          </a:p>
        </p:txBody>
      </p:sp>
      <p:sp>
        <p:nvSpPr>
          <p:cNvPr id="9" name="Rectangle 8"/>
          <p:cNvSpPr/>
          <p:nvPr/>
        </p:nvSpPr>
        <p:spPr>
          <a:xfrm>
            <a:off x="7326313" y="300513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278688" y="278923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7259638" y="3271838"/>
            <a:ext cx="10525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moderate</a:t>
            </a:r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7256463" y="3635375"/>
            <a:ext cx="7540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strong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40213" y="4171950"/>
            <a:ext cx="263525" cy="193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2" name="TextBox 18"/>
          <p:cNvSpPr txBox="1">
            <a:spLocks noChangeArrowheads="1"/>
          </p:cNvSpPr>
          <p:nvPr/>
        </p:nvSpPr>
        <p:spPr bwMode="auto">
          <a:xfrm>
            <a:off x="4137025" y="4125913"/>
            <a:ext cx="41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14</a:t>
            </a:r>
          </a:p>
        </p:txBody>
      </p:sp>
      <p:sp>
        <p:nvSpPr>
          <p:cNvPr id="13323" name="TextBox 20"/>
          <p:cNvSpPr txBox="1">
            <a:spLocks noChangeArrowheads="1"/>
          </p:cNvSpPr>
          <p:nvPr/>
        </p:nvSpPr>
        <p:spPr bwMode="auto">
          <a:xfrm>
            <a:off x="593725" y="6321425"/>
            <a:ext cx="8186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Note: NCEP uses 1.2°C(100km)</a:t>
            </a:r>
            <a:r>
              <a:rPr lang="en-US" baseline="30000">
                <a:solidFill>
                  <a:srgbClr val="C00000"/>
                </a:solidFill>
              </a:rPr>
              <a:t>-1 </a:t>
            </a:r>
            <a:r>
              <a:rPr lang="en-US">
                <a:solidFill>
                  <a:srgbClr val="C00000"/>
                </a:solidFill>
              </a:rPr>
              <a:t>as the minimum requirement for frontal zone</a:t>
            </a:r>
          </a:p>
        </p:txBody>
      </p:sp>
      <p:sp>
        <p:nvSpPr>
          <p:cNvPr id="13324" name="Text Box 6"/>
          <p:cNvSpPr txBox="1">
            <a:spLocks noChangeArrowheads="1"/>
          </p:cNvSpPr>
          <p:nvPr/>
        </p:nvSpPr>
        <p:spPr bwMode="auto">
          <a:xfrm>
            <a:off x="7259638" y="2895600"/>
            <a:ext cx="1174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weak/none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">
            <a:off x="1503363" y="1277938"/>
            <a:ext cx="6665912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2593975" y="1200150"/>
            <a:ext cx="3052763" cy="4903788"/>
          </a:xfrm>
          <a:custGeom>
            <a:avLst/>
            <a:gdLst>
              <a:gd name="connsiteX0" fmla="*/ 3051810 w 3051810"/>
              <a:gd name="connsiteY0" fmla="*/ 0 h 4903470"/>
              <a:gd name="connsiteX1" fmla="*/ 1760220 w 3051810"/>
              <a:gd name="connsiteY1" fmla="*/ 2937510 h 4903470"/>
              <a:gd name="connsiteX2" fmla="*/ 0 w 3051810"/>
              <a:gd name="connsiteY2" fmla="*/ 4903470 h 490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1810" h="4903470">
                <a:moveTo>
                  <a:pt x="3051810" y="0"/>
                </a:moveTo>
                <a:cubicBezTo>
                  <a:pt x="2660332" y="1060132"/>
                  <a:pt x="2268855" y="2120265"/>
                  <a:pt x="1760220" y="2937510"/>
                </a:cubicBezTo>
                <a:cubicBezTo>
                  <a:pt x="1251585" y="3754755"/>
                  <a:pt x="625792" y="4329112"/>
                  <a:pt x="0" y="4903470"/>
                </a:cubicBezTo>
              </a:path>
            </a:pathLst>
          </a:cu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9975" y="5761038"/>
            <a:ext cx="2411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Synoptic Trough</a:t>
            </a:r>
          </a:p>
        </p:txBody>
      </p:sp>
      <p:sp>
        <p:nvSpPr>
          <p:cNvPr id="8" name="Freeform 7"/>
          <p:cNvSpPr/>
          <p:nvPr/>
        </p:nvSpPr>
        <p:spPr>
          <a:xfrm>
            <a:off x="3829050" y="2708275"/>
            <a:ext cx="3497263" cy="1031875"/>
          </a:xfrm>
          <a:custGeom>
            <a:avLst/>
            <a:gdLst>
              <a:gd name="connsiteX0" fmla="*/ 0 w 3497580"/>
              <a:gd name="connsiteY0" fmla="*/ 628650 h 1030605"/>
              <a:gd name="connsiteX1" fmla="*/ 1600200 w 3497580"/>
              <a:gd name="connsiteY1" fmla="*/ 925830 h 1030605"/>
              <a:gd name="connsiteX2" fmla="*/ 3497580 w 3497580"/>
              <a:gd name="connsiteY2" fmla="*/ 0 h 103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7580" h="1030605">
                <a:moveTo>
                  <a:pt x="0" y="628650"/>
                </a:moveTo>
                <a:cubicBezTo>
                  <a:pt x="508635" y="829627"/>
                  <a:pt x="1017270" y="1030605"/>
                  <a:pt x="1600200" y="925830"/>
                </a:cubicBezTo>
                <a:cubicBezTo>
                  <a:pt x="2183130" y="821055"/>
                  <a:pt x="2840355" y="410527"/>
                  <a:pt x="3497580" y="0"/>
                </a:cubicBezTo>
              </a:path>
            </a:pathLst>
          </a:cu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7838" y="575310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Sub-synoptic Trough</a:t>
            </a:r>
          </a:p>
        </p:txBody>
      </p:sp>
      <p:sp>
        <p:nvSpPr>
          <p:cNvPr id="11" name="Freeform 10"/>
          <p:cNvSpPr/>
          <p:nvPr/>
        </p:nvSpPr>
        <p:spPr>
          <a:xfrm>
            <a:off x="4044950" y="3086100"/>
            <a:ext cx="423863" cy="1349375"/>
          </a:xfrm>
          <a:custGeom>
            <a:avLst/>
            <a:gdLst>
              <a:gd name="connsiteX0" fmla="*/ 424815 w 424815"/>
              <a:gd name="connsiteY0" fmla="*/ 0 h 1348740"/>
              <a:gd name="connsiteX1" fmla="*/ 59055 w 424815"/>
              <a:gd name="connsiteY1" fmla="*/ 628650 h 1348740"/>
              <a:gd name="connsiteX2" fmla="*/ 70485 w 424815"/>
              <a:gd name="connsiteY2" fmla="*/ 1348740 h 134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815" h="1348740">
                <a:moveTo>
                  <a:pt x="424815" y="0"/>
                </a:moveTo>
                <a:cubicBezTo>
                  <a:pt x="271462" y="201930"/>
                  <a:pt x="118110" y="403860"/>
                  <a:pt x="59055" y="628650"/>
                </a:cubicBezTo>
                <a:cubicBezTo>
                  <a:pt x="0" y="853440"/>
                  <a:pt x="35242" y="1101090"/>
                  <a:pt x="70485" y="1348740"/>
                </a:cubicBezTo>
              </a:path>
            </a:pathLst>
          </a:cu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89463" y="5745163"/>
            <a:ext cx="2701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Mesoscale Trough</a:t>
            </a:r>
          </a:p>
        </p:txBody>
      </p:sp>
      <p:sp>
        <p:nvSpPr>
          <p:cNvPr id="14345" name="Text Box 5"/>
          <p:cNvSpPr txBox="1">
            <a:spLocks noChangeArrowheads="1"/>
          </p:cNvSpPr>
          <p:nvPr/>
        </p:nvSpPr>
        <p:spPr bwMode="auto">
          <a:xfrm>
            <a:off x="331788" y="33020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Idealized Examples of Trough Length Scale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8" grpId="1" animBg="1"/>
      <p:bldP spid="10" grpId="0"/>
      <p:bldP spid="10" grpId="1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650" y="1468438"/>
            <a:ext cx="63500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75" y="868363"/>
            <a:ext cx="3497263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675" y="3867150"/>
            <a:ext cx="3487738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8500" y="868363"/>
            <a:ext cx="3509963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1571625" y="3343275"/>
            <a:ext cx="1903413" cy="3698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Synopic Troughs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5076825" y="3346450"/>
            <a:ext cx="2416175" cy="3698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Sub-synoptic Troughs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3400425" y="6286500"/>
            <a:ext cx="2125663" cy="3698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MesoscaleTroughs</a:t>
            </a:r>
          </a:p>
        </p:txBody>
      </p:sp>
      <p:sp>
        <p:nvSpPr>
          <p:cNvPr id="20489" name="Text Box 5"/>
          <p:cNvSpPr txBox="1">
            <a:spLocks noChangeArrowheads="1"/>
          </p:cNvSpPr>
          <p:nvPr/>
        </p:nvSpPr>
        <p:spPr bwMode="auto">
          <a:xfrm>
            <a:off x="331788" y="33020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SLP Composites for Each Trough Length Scale</a:t>
            </a:r>
            <a:endParaRPr lang="en-US" sz="24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274638" y="330200"/>
            <a:ext cx="8869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bg1"/>
                </a:solidFill>
              </a:rPr>
              <a:t>Trough Length Scale Related to </a:t>
            </a:r>
            <a:r>
              <a:rPr lang="en-US" sz="2400" b="1" dirty="0" err="1">
                <a:solidFill>
                  <a:schemeClr val="bg1"/>
                </a:solidFill>
              </a:rPr>
              <a:t>Baroclinic</a:t>
            </a:r>
            <a:r>
              <a:rPr lang="en-US" sz="2400" b="1" dirty="0">
                <a:solidFill>
                  <a:schemeClr val="bg1"/>
                </a:solidFill>
              </a:rPr>
              <a:t> Zones: </a:t>
            </a:r>
            <a:r>
              <a:rPr lang="en-US" sz="2000" b="1" dirty="0">
                <a:solidFill>
                  <a:schemeClr val="bg1"/>
                </a:solidFill>
              </a:rPr>
              <a:t>2000-</a:t>
            </a:r>
            <a:r>
              <a:rPr lang="en-US" sz="2000" b="1" dirty="0" smtClean="0">
                <a:solidFill>
                  <a:schemeClr val="bg1"/>
                </a:solidFill>
              </a:rPr>
              <a:t>2005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Chart 1"/>
          <p:cNvGraphicFramePr/>
          <p:nvPr/>
        </p:nvGraphicFramePr>
        <p:xfrm>
          <a:off x="262573" y="1108393"/>
          <a:ext cx="7874000" cy="486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4" name="TextBox 26"/>
          <p:cNvSpPr txBox="1">
            <a:spLocks noChangeArrowheads="1"/>
          </p:cNvSpPr>
          <p:nvPr/>
        </p:nvSpPr>
        <p:spPr bwMode="auto">
          <a:xfrm>
            <a:off x="1577975" y="5829300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synoptic</a:t>
            </a:r>
          </a:p>
        </p:txBody>
      </p:sp>
      <p:sp>
        <p:nvSpPr>
          <p:cNvPr id="15365" name="TextBox 27"/>
          <p:cNvSpPr txBox="1">
            <a:spLocks noChangeArrowheads="1"/>
          </p:cNvSpPr>
          <p:nvPr/>
        </p:nvSpPr>
        <p:spPr bwMode="auto">
          <a:xfrm>
            <a:off x="3263900" y="5829300"/>
            <a:ext cx="162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sub-synoptic</a:t>
            </a:r>
          </a:p>
        </p:txBody>
      </p:sp>
      <p:sp>
        <p:nvSpPr>
          <p:cNvPr id="15366" name="TextBox 28"/>
          <p:cNvSpPr txBox="1">
            <a:spLocks noChangeArrowheads="1"/>
          </p:cNvSpPr>
          <p:nvPr/>
        </p:nvSpPr>
        <p:spPr bwMode="auto">
          <a:xfrm>
            <a:off x="5276850" y="5829300"/>
            <a:ext cx="136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mesoscale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183313" y="3303588"/>
            <a:ext cx="27463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8" name="TextBox 38"/>
          <p:cNvSpPr txBox="1">
            <a:spLocks noChangeArrowheads="1"/>
          </p:cNvSpPr>
          <p:nvPr/>
        </p:nvSpPr>
        <p:spPr bwMode="auto">
          <a:xfrm>
            <a:off x="6126163" y="3371850"/>
            <a:ext cx="3841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36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58050" y="313055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 Box 6"/>
          <p:cNvSpPr txBox="1">
            <a:spLocks noChangeArrowheads="1"/>
          </p:cNvSpPr>
          <p:nvPr/>
        </p:nvSpPr>
        <p:spPr bwMode="auto">
          <a:xfrm>
            <a:off x="7223125" y="3478213"/>
            <a:ext cx="1052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moderate</a:t>
            </a:r>
          </a:p>
        </p:txBody>
      </p:sp>
      <p:sp>
        <p:nvSpPr>
          <p:cNvPr id="15371" name="Text Box 6"/>
          <p:cNvSpPr txBox="1">
            <a:spLocks noChangeArrowheads="1"/>
          </p:cNvSpPr>
          <p:nvPr/>
        </p:nvSpPr>
        <p:spPr bwMode="auto">
          <a:xfrm>
            <a:off x="7223125" y="3863975"/>
            <a:ext cx="7556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strong</a:t>
            </a:r>
          </a:p>
        </p:txBody>
      </p:sp>
      <p:sp>
        <p:nvSpPr>
          <p:cNvPr id="15372" name="Text Box 6"/>
          <p:cNvSpPr txBox="1">
            <a:spLocks noChangeArrowheads="1"/>
          </p:cNvSpPr>
          <p:nvPr/>
        </p:nvSpPr>
        <p:spPr bwMode="auto">
          <a:xfrm>
            <a:off x="7223125" y="3078163"/>
            <a:ext cx="1176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weak/none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331788" y="33020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Summary: Fronts &amp; Troughs with Baroclinic Zones</a:t>
            </a:r>
            <a:endParaRPr lang="en-US" sz="2400" b="1" i="1">
              <a:solidFill>
                <a:schemeClr val="bg1"/>
              </a:solidFill>
            </a:endParaRPr>
          </a:p>
        </p:txBody>
      </p:sp>
      <p:sp>
        <p:nvSpPr>
          <p:cNvPr id="17411" name="Rectangle 3"/>
          <p:cNvSpPr txBox="1">
            <a:spLocks/>
          </p:cNvSpPr>
          <p:nvPr/>
        </p:nvSpPr>
        <p:spPr bwMode="auto">
          <a:xfrm>
            <a:off x="585788" y="868363"/>
            <a:ext cx="8261350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spcAft>
                <a:spcPct val="40000"/>
              </a:spcAft>
              <a:buFont typeface="Arial" charset="0"/>
              <a:buChar char="•"/>
            </a:pPr>
            <a:endParaRPr lang="en-US" sz="2000" dirty="0"/>
          </a:p>
          <a:p>
            <a:pPr marL="228600" indent="-228600">
              <a:spcBef>
                <a:spcPct val="20000"/>
              </a:spcBef>
              <a:spcAft>
                <a:spcPct val="40000"/>
              </a:spcAft>
              <a:buFont typeface="Arial" charset="0"/>
              <a:buChar char="•"/>
            </a:pPr>
            <a:r>
              <a:rPr lang="en-US" sz="2000" dirty="0"/>
              <a:t>51% of all analyzed fronts in the Great Lakes region are associated with </a:t>
            </a:r>
            <a:r>
              <a:rPr lang="en-US" sz="2000" dirty="0" err="1"/>
              <a:t>baroclinic</a:t>
            </a:r>
            <a:r>
              <a:rPr lang="en-US" sz="2000" dirty="0"/>
              <a:t> zones. </a:t>
            </a:r>
          </a:p>
          <a:p>
            <a:pPr marL="685800" lvl="1" indent="-228600">
              <a:lnSpc>
                <a:spcPct val="150000"/>
              </a:lnSpc>
              <a:spcBef>
                <a:spcPct val="20000"/>
              </a:spcBef>
              <a:spcAft>
                <a:spcPct val="40000"/>
              </a:spcAft>
              <a:buFontTx/>
              <a:buChar char="-"/>
            </a:pPr>
            <a:r>
              <a:rPr lang="en-US" sz="2000" dirty="0"/>
              <a:t>Stationary and warm fronts are most often associated with </a:t>
            </a:r>
            <a:r>
              <a:rPr lang="en-US" sz="2000" dirty="0" err="1"/>
              <a:t>baroclinic</a:t>
            </a:r>
            <a:r>
              <a:rPr lang="en-US" sz="2000" dirty="0"/>
              <a:t> zones (~ 60% of the time). </a:t>
            </a:r>
          </a:p>
          <a:p>
            <a:pPr marL="685800" lvl="1" indent="-228600">
              <a:lnSpc>
                <a:spcPct val="150000"/>
              </a:lnSpc>
              <a:spcBef>
                <a:spcPct val="20000"/>
              </a:spcBef>
              <a:spcAft>
                <a:spcPct val="40000"/>
              </a:spcAft>
              <a:buFontTx/>
              <a:buChar char="-"/>
            </a:pPr>
            <a:r>
              <a:rPr lang="en-US" sz="2000" dirty="0"/>
              <a:t>Association is less for cold and occluded fronts (~50% and ~30% of the time, respectively).</a:t>
            </a:r>
          </a:p>
          <a:p>
            <a:pPr marL="685800" lvl="1" indent="-228600">
              <a:lnSpc>
                <a:spcPct val="150000"/>
              </a:lnSpc>
              <a:spcBef>
                <a:spcPct val="20000"/>
              </a:spcBef>
              <a:spcAft>
                <a:spcPct val="40000"/>
              </a:spcAft>
              <a:buFontTx/>
              <a:buChar char="-"/>
            </a:pPr>
            <a:r>
              <a:rPr lang="en-US" sz="2000" dirty="0"/>
              <a:t>Only 8.7% of all fronts are associated with </a:t>
            </a:r>
            <a:r>
              <a:rPr lang="en-US" sz="2000" b="1" dirty="0"/>
              <a:t>strong</a:t>
            </a:r>
            <a:r>
              <a:rPr lang="en-US" sz="2000" dirty="0"/>
              <a:t> </a:t>
            </a:r>
            <a:r>
              <a:rPr lang="en-US" sz="2000" dirty="0" err="1"/>
              <a:t>baroclinic</a:t>
            </a:r>
            <a:r>
              <a:rPr lang="en-US" sz="2000" dirty="0"/>
              <a:t> zones.</a:t>
            </a:r>
          </a:p>
          <a:p>
            <a:pPr marL="228600" indent="-228600">
              <a:spcBef>
                <a:spcPct val="20000"/>
              </a:spcBef>
              <a:spcAft>
                <a:spcPct val="40000"/>
              </a:spcAft>
              <a:buFont typeface="Arial" charset="0"/>
              <a:buChar char="•"/>
            </a:pPr>
            <a:endParaRPr lang="en-US" sz="2000" dirty="0"/>
          </a:p>
          <a:p>
            <a:pPr marL="228600" indent="-228600">
              <a:spcBef>
                <a:spcPct val="20000"/>
              </a:spcBef>
              <a:spcAft>
                <a:spcPct val="40000"/>
              </a:spcAft>
              <a:buFont typeface="Arial" charset="0"/>
              <a:buChar char="•"/>
            </a:pPr>
            <a:r>
              <a:rPr lang="en-US" sz="2000" dirty="0"/>
              <a:t>Association of </a:t>
            </a:r>
            <a:r>
              <a:rPr lang="en-US" sz="2000" dirty="0" err="1"/>
              <a:t>baroclinic</a:t>
            </a:r>
            <a:r>
              <a:rPr lang="en-US" sz="2000" dirty="0"/>
              <a:t> zones with troughs increases as trough length decreases (from synoptic to </a:t>
            </a:r>
            <a:r>
              <a:rPr lang="en-US" sz="2000" dirty="0" err="1"/>
              <a:t>mesoscale</a:t>
            </a:r>
            <a:r>
              <a:rPr lang="en-US" sz="20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13" y="863600"/>
            <a:ext cx="6183312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31788" y="330200"/>
            <a:ext cx="881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Surface Analysis 			              01 Jan 2000 18 UTC</a:t>
            </a:r>
            <a:endParaRPr lang="en-US" sz="24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331788" y="33020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Introduction</a:t>
            </a:r>
            <a:endParaRPr lang="en-US" sz="2400" b="1" i="1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 txBox="1">
            <a:spLocks/>
          </p:cNvSpPr>
          <p:nvPr/>
        </p:nvSpPr>
        <p:spPr bwMode="auto">
          <a:xfrm>
            <a:off x="381000" y="914400"/>
            <a:ext cx="86106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tabLst>
                <a:tab pos="228600" algn="l"/>
              </a:tabLst>
            </a:pPr>
            <a:r>
              <a:rPr lang="en-US" sz="2000" b="1" u="sng"/>
              <a:t>Motivation</a:t>
            </a:r>
          </a:p>
          <a:p>
            <a:pPr>
              <a:spcBef>
                <a:spcPct val="20000"/>
              </a:spcBef>
              <a:buFont typeface="Arial" charset="0"/>
              <a:buNone/>
              <a:tabLst>
                <a:tab pos="228600" algn="l"/>
              </a:tabLst>
            </a:pPr>
            <a:r>
              <a:rPr lang="en-US"/>
              <a:t>Frontal passages are a critical factor in influencing weather in the region:</a:t>
            </a:r>
          </a:p>
          <a:p>
            <a:pPr>
              <a:spcBef>
                <a:spcPct val="20000"/>
              </a:spcBef>
              <a:buFont typeface="Arial" charset="0"/>
              <a:buNone/>
              <a:tabLst>
                <a:tab pos="228600" algn="l"/>
              </a:tabLst>
            </a:pPr>
            <a:r>
              <a:rPr lang="en-US"/>
              <a:t>	   - lake effect snow		- air mass distribution</a:t>
            </a:r>
          </a:p>
          <a:p>
            <a:pPr>
              <a:spcBef>
                <a:spcPct val="20000"/>
              </a:spcBef>
              <a:buFont typeface="Arial" charset="0"/>
              <a:buNone/>
              <a:tabLst>
                <a:tab pos="228600" algn="l"/>
              </a:tabLst>
            </a:pPr>
            <a:r>
              <a:rPr lang="en-US"/>
              <a:t>	   - severe thunderstorms	- pollution transport</a:t>
            </a:r>
          </a:p>
          <a:p>
            <a:pPr>
              <a:spcBef>
                <a:spcPct val="20000"/>
              </a:spcBef>
              <a:buFont typeface="Arial" charset="0"/>
              <a:buNone/>
              <a:tabLst>
                <a:tab pos="228600" algn="l"/>
              </a:tabLst>
            </a:pPr>
            <a:endParaRPr lang="en-US" sz="1000"/>
          </a:p>
          <a:p>
            <a:pPr>
              <a:spcBef>
                <a:spcPct val="20000"/>
              </a:spcBef>
              <a:buFont typeface="Arial" charset="0"/>
              <a:buNone/>
              <a:tabLst>
                <a:tab pos="228600" algn="l"/>
              </a:tabLst>
            </a:pPr>
            <a:r>
              <a:rPr lang="en-US" sz="2000" b="1" u="sng"/>
              <a:t>Objectives</a:t>
            </a: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/>
              <a:t>Determine the spatial and temporal frequency of fronts and troughs across the Great Lakes region and examine their association with surface baroclinic zones.</a:t>
            </a:r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endParaRPr lang="en-US" sz="1000"/>
          </a:p>
          <a:p>
            <a:pPr>
              <a:spcBef>
                <a:spcPct val="20000"/>
              </a:spcBef>
              <a:tabLst>
                <a:tab pos="228600" algn="l"/>
              </a:tabLst>
            </a:pPr>
            <a:r>
              <a:rPr lang="en-US" sz="2000" b="1" u="sng"/>
              <a:t>Previous Studies</a:t>
            </a:r>
            <a:endParaRPr lang="en-US"/>
          </a:p>
        </p:txBody>
      </p:sp>
      <p:graphicFrame>
        <p:nvGraphicFramePr>
          <p:cNvPr id="3112" name="Group 40"/>
          <p:cNvGraphicFramePr>
            <a:graphicFrameLocks noGrp="1"/>
          </p:cNvGraphicFramePr>
          <p:nvPr/>
        </p:nvGraphicFramePr>
        <p:xfrm>
          <a:off x="484188" y="4075113"/>
          <a:ext cx="8511222" cy="2627059"/>
        </p:xfrm>
        <a:graphic>
          <a:graphicData uri="http://schemas.openxmlformats.org/drawingml/2006/table">
            <a:tbl>
              <a:tblPr/>
              <a:tblGrid>
                <a:gridCol w="2309271"/>
                <a:gridCol w="6201951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Morgan et al. (1975)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Created frequency maps for fronts over North America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Cousins (2006)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Wintertime (Nov-Mar) climatology of frontal passages in Great Lakes region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Found cold fronts were most common, followed by warm, occluded and stationary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Sanders and Hoffman (2002), Hoffman (2008)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Investigated the degree of correspondence between baroclinic zones and operational frontal analyses</a:t>
                      </a:r>
                    </a:p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Concluded many fronts are not associated baroclinic zones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 txBox="1">
            <a:spLocks/>
          </p:cNvSpPr>
          <p:nvPr/>
        </p:nvSpPr>
        <p:spPr bwMode="auto">
          <a:xfrm>
            <a:off x="457200" y="909638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r>
              <a:rPr lang="en-US" sz="2000">
                <a:sym typeface="Wingdings" pitchFamily="2" charset="2"/>
              </a:rPr>
              <a:t>Analysis Time Period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r>
              <a:rPr lang="en-US">
                <a:sym typeface="Wingdings" pitchFamily="2" charset="2"/>
              </a:rPr>
              <a:t>	Jan 2000 – Dec 2005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r>
              <a:rPr lang="en-US">
                <a:sym typeface="Wingdings" pitchFamily="2" charset="2"/>
              </a:rPr>
              <a:t>	0000, 0600, 1200, 1800 UTC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endParaRPr lang="en-US" sz="800"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r>
              <a:rPr lang="en-US" sz="2000"/>
              <a:t>NCEP Surface Analysis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r>
              <a:rPr lang="en-US" sz="2000"/>
              <a:t>	</a:t>
            </a:r>
            <a:r>
              <a:rPr lang="en-US"/>
              <a:t>8,663 examined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r>
              <a:rPr lang="en-US">
                <a:sym typeface="Wingdings" pitchFamily="2" charset="2"/>
              </a:rPr>
              <a:t>	1.2% missing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endParaRPr lang="en-US" sz="800"/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r>
              <a:rPr lang="en-US" sz="2000">
                <a:sym typeface="Wingdings" pitchFamily="2" charset="2"/>
              </a:rPr>
              <a:t>Identified	2,173 Fronts &amp; 1,075 Troughs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r>
              <a:rPr lang="en-US">
                <a:sym typeface="Wingdings" pitchFamily="2" charset="2"/>
              </a:rPr>
              <a:t>	Type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r>
              <a:rPr lang="en-US">
                <a:sym typeface="Wingdings" pitchFamily="2" charset="2"/>
              </a:rPr>
              <a:t>	First/Last Appearance Date and Time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r>
              <a:rPr lang="en-US">
                <a:sym typeface="Wingdings" pitchFamily="2" charset="2"/>
              </a:rPr>
              <a:t>	Lakes and States/Provinces Crossed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r>
              <a:rPr lang="en-US">
                <a:sym typeface="Wingdings" pitchFamily="2" charset="2"/>
              </a:rPr>
              <a:t>	Analyst name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endParaRPr lang="en-US" sz="800"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r>
              <a:rPr lang="en-US" sz="2000">
                <a:sym typeface="Wingdings" pitchFamily="2" charset="2"/>
              </a:rPr>
              <a:t>Methods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r>
              <a:rPr lang="en-US">
                <a:sym typeface="Wingdings" pitchFamily="2" charset="2"/>
              </a:rPr>
              <a:t>	Accepted NCEP analysis as is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r>
              <a:rPr lang="en-US">
                <a:sym typeface="Wingdings" pitchFamily="2" charset="2"/>
              </a:rPr>
              <a:t>	Front must cross over at least one lake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tabLst>
                <a:tab pos="1139825" algn="l"/>
              </a:tabLst>
            </a:pPr>
            <a:r>
              <a:rPr lang="en-US">
                <a:sym typeface="Wingdings" pitchFamily="2" charset="2"/>
              </a:rPr>
              <a:t>	Identified each frontal segment – along each boundary there can be multiple frontal classifications (e.g. cold  stationary)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tabLst>
                <a:tab pos="1139825" algn="l"/>
              </a:tabLst>
            </a:pPr>
            <a:endParaRPr lang="en-US">
              <a:sym typeface="Wingdings" pitchFamily="2" charset="2"/>
            </a:endParaRPr>
          </a:p>
        </p:txBody>
      </p:sp>
      <p:sp>
        <p:nvSpPr>
          <p:cNvPr id="4099" name="Rectangle 18"/>
          <p:cNvSpPr>
            <a:spLocks noChangeArrowheads="1"/>
          </p:cNvSpPr>
          <p:nvPr/>
        </p:nvSpPr>
        <p:spPr bwMode="auto">
          <a:xfrm>
            <a:off x="252413" y="279400"/>
            <a:ext cx="8891587" cy="56038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31788" y="33020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Frontal Frequency: Data and Methodology</a:t>
            </a:r>
            <a:endParaRPr lang="en-US" sz="2400" b="1" i="1">
              <a:solidFill>
                <a:schemeClr val="bg1"/>
              </a:solidFill>
            </a:endParaRPr>
          </a:p>
        </p:txBody>
      </p:sp>
      <p:grpSp>
        <p:nvGrpSpPr>
          <p:cNvPr id="4101" name="Group 17"/>
          <p:cNvGrpSpPr>
            <a:grpSpLocks/>
          </p:cNvGrpSpPr>
          <p:nvPr/>
        </p:nvGrpSpPr>
        <p:grpSpPr bwMode="auto">
          <a:xfrm>
            <a:off x="5656263" y="5030788"/>
            <a:ext cx="2762250" cy="847725"/>
            <a:chOff x="3267" y="3521"/>
            <a:chExt cx="1952" cy="637"/>
          </a:xfrm>
        </p:grpSpPr>
        <p:grpSp>
          <p:nvGrpSpPr>
            <p:cNvPr id="4103" name="Group 15"/>
            <p:cNvGrpSpPr>
              <a:grpSpLocks/>
            </p:cNvGrpSpPr>
            <p:nvPr/>
          </p:nvGrpSpPr>
          <p:grpSpPr bwMode="auto">
            <a:xfrm>
              <a:off x="4332" y="3521"/>
              <a:ext cx="887" cy="379"/>
              <a:chOff x="4350" y="3509"/>
              <a:chExt cx="887" cy="379"/>
            </a:xfrm>
          </p:grpSpPr>
          <p:sp>
            <p:nvSpPr>
              <p:cNvPr id="4110" name="Freeform 6"/>
              <p:cNvSpPr>
                <a:spLocks/>
              </p:cNvSpPr>
              <p:nvPr/>
            </p:nvSpPr>
            <p:spPr bwMode="auto">
              <a:xfrm>
                <a:off x="4350" y="3509"/>
                <a:ext cx="887" cy="378"/>
              </a:xfrm>
              <a:custGeom>
                <a:avLst/>
                <a:gdLst>
                  <a:gd name="T0" fmla="*/ 6948 w 661"/>
                  <a:gd name="T1" fmla="*/ 0 h 274"/>
                  <a:gd name="T2" fmla="*/ 3776 w 661"/>
                  <a:gd name="T3" fmla="*/ 1108 h 274"/>
                  <a:gd name="T4" fmla="*/ 0 w 661"/>
                  <a:gd name="T5" fmla="*/ 3595 h 274"/>
                  <a:gd name="T6" fmla="*/ 0 60000 65536"/>
                  <a:gd name="T7" fmla="*/ 0 60000 65536"/>
                  <a:gd name="T8" fmla="*/ 0 60000 65536"/>
                  <a:gd name="T9" fmla="*/ 0 w 661"/>
                  <a:gd name="T10" fmla="*/ 0 h 274"/>
                  <a:gd name="T11" fmla="*/ 661 w 66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61" h="274">
                    <a:moveTo>
                      <a:pt x="661" y="0"/>
                    </a:moveTo>
                    <a:cubicBezTo>
                      <a:pt x="565" y="19"/>
                      <a:pt x="469" y="39"/>
                      <a:pt x="359" y="85"/>
                    </a:cubicBezTo>
                    <a:cubicBezTo>
                      <a:pt x="249" y="131"/>
                      <a:pt x="60" y="242"/>
                      <a:pt x="0" y="274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AutoShape 8"/>
              <p:cNvSpPr>
                <a:spLocks noChangeArrowheads="1"/>
              </p:cNvSpPr>
              <p:nvPr/>
            </p:nvSpPr>
            <p:spPr bwMode="auto">
              <a:xfrm rot="9880282">
                <a:off x="5049" y="3546"/>
                <a:ext cx="105" cy="108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AutoShape 9"/>
              <p:cNvSpPr>
                <a:spLocks noChangeArrowheads="1"/>
              </p:cNvSpPr>
              <p:nvPr/>
            </p:nvSpPr>
            <p:spPr bwMode="auto">
              <a:xfrm rot="9299949">
                <a:off x="4761" y="3642"/>
                <a:ext cx="105" cy="108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AutoShape 10"/>
              <p:cNvSpPr>
                <a:spLocks noChangeArrowheads="1"/>
              </p:cNvSpPr>
              <p:nvPr/>
            </p:nvSpPr>
            <p:spPr bwMode="auto">
              <a:xfrm rot="9036951">
                <a:off x="4503" y="3780"/>
                <a:ext cx="105" cy="108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4" name="Group 16"/>
            <p:cNvGrpSpPr>
              <a:grpSpLocks/>
            </p:cNvGrpSpPr>
            <p:nvPr/>
          </p:nvGrpSpPr>
          <p:grpSpPr bwMode="auto">
            <a:xfrm>
              <a:off x="3267" y="3879"/>
              <a:ext cx="1067" cy="279"/>
              <a:chOff x="3267" y="3879"/>
              <a:chExt cx="1067" cy="279"/>
            </a:xfrm>
          </p:grpSpPr>
          <p:sp>
            <p:nvSpPr>
              <p:cNvPr id="4105" name="AutoShape 11"/>
              <p:cNvSpPr>
                <a:spLocks noChangeArrowheads="1"/>
              </p:cNvSpPr>
              <p:nvPr/>
            </p:nvSpPr>
            <p:spPr bwMode="auto">
              <a:xfrm rot="10658802">
                <a:off x="3909" y="4050"/>
                <a:ext cx="105" cy="108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AutoShape 12"/>
              <p:cNvSpPr>
                <a:spLocks noChangeArrowheads="1"/>
              </p:cNvSpPr>
              <p:nvPr/>
            </p:nvSpPr>
            <p:spPr bwMode="auto">
              <a:xfrm rot="-9621730">
                <a:off x="3318" y="3924"/>
                <a:ext cx="105" cy="108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AutoShape 13"/>
              <p:cNvSpPr>
                <a:spLocks noChangeArrowheads="1"/>
              </p:cNvSpPr>
              <p:nvPr/>
            </p:nvSpPr>
            <p:spPr bwMode="auto">
              <a:xfrm rot="811468">
                <a:off x="3564" y="3915"/>
                <a:ext cx="156" cy="1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385" y="10800"/>
                    </a:moveTo>
                    <a:cubicBezTo>
                      <a:pt x="10385" y="10570"/>
                      <a:pt x="10570" y="10385"/>
                      <a:pt x="10800" y="10385"/>
                    </a:cubicBezTo>
                    <a:cubicBezTo>
                      <a:pt x="11029" y="10384"/>
                      <a:pt x="11214" y="10570"/>
                      <a:pt x="1121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AutoShape 14"/>
              <p:cNvSpPr>
                <a:spLocks noChangeArrowheads="1"/>
              </p:cNvSpPr>
              <p:nvPr/>
            </p:nvSpPr>
            <p:spPr bwMode="auto">
              <a:xfrm rot="-1713691">
                <a:off x="4152" y="3879"/>
                <a:ext cx="156" cy="1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3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385" y="10800"/>
                    </a:moveTo>
                    <a:cubicBezTo>
                      <a:pt x="10385" y="10570"/>
                      <a:pt x="10570" y="10385"/>
                      <a:pt x="10800" y="10385"/>
                    </a:cubicBezTo>
                    <a:cubicBezTo>
                      <a:pt x="11029" y="10384"/>
                      <a:pt x="11214" y="10570"/>
                      <a:pt x="1121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Freeform 7"/>
              <p:cNvSpPr>
                <a:spLocks/>
              </p:cNvSpPr>
              <p:nvPr/>
            </p:nvSpPr>
            <p:spPr bwMode="auto">
              <a:xfrm>
                <a:off x="3267" y="3890"/>
                <a:ext cx="1067" cy="163"/>
              </a:xfrm>
              <a:custGeom>
                <a:avLst/>
                <a:gdLst>
                  <a:gd name="T0" fmla="*/ 1067 w 1067"/>
                  <a:gd name="T1" fmla="*/ 10 h 163"/>
                  <a:gd name="T2" fmla="*/ 661 w 1067"/>
                  <a:gd name="T3" fmla="*/ 161 h 163"/>
                  <a:gd name="T4" fmla="*/ 0 w 1067"/>
                  <a:gd name="T5" fmla="*/ 0 h 163"/>
                  <a:gd name="T6" fmla="*/ 0 60000 65536"/>
                  <a:gd name="T7" fmla="*/ 0 60000 65536"/>
                  <a:gd name="T8" fmla="*/ 0 60000 65536"/>
                  <a:gd name="T9" fmla="*/ 0 w 1067"/>
                  <a:gd name="T10" fmla="*/ 0 h 163"/>
                  <a:gd name="T11" fmla="*/ 1067 w 1067"/>
                  <a:gd name="T12" fmla="*/ 163 h 1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67" h="163">
                    <a:moveTo>
                      <a:pt x="1067" y="10"/>
                    </a:moveTo>
                    <a:cubicBezTo>
                      <a:pt x="953" y="86"/>
                      <a:pt x="839" y="163"/>
                      <a:pt x="661" y="161"/>
                    </a:cubicBezTo>
                    <a:cubicBezTo>
                      <a:pt x="483" y="159"/>
                      <a:pt x="110" y="27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">
            <a:off x="3797300" y="749300"/>
            <a:ext cx="61468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434263" cy="5561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31788" y="33020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Composite of Surface Analyses (Uccellini et al. 1992)</a:t>
            </a:r>
            <a:endParaRPr lang="en-US" sz="24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 cstate="print"/>
          <a:srcRect l="1846" r="1454"/>
          <a:stretch>
            <a:fillRect/>
          </a:stretch>
        </p:blipFill>
        <p:spPr bwMode="auto">
          <a:xfrm>
            <a:off x="3498850" y="1074738"/>
            <a:ext cx="554355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31788" y="33020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Analyst Consistency with Frontal Analyses</a:t>
            </a:r>
          </a:p>
        </p:txBody>
      </p:sp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3" cstate="print"/>
          <a:srcRect l="438" t="25087" r="93523" b="36261"/>
          <a:stretch>
            <a:fillRect/>
          </a:stretch>
        </p:blipFill>
        <p:spPr bwMode="auto">
          <a:xfrm>
            <a:off x="3168650" y="2347913"/>
            <a:ext cx="328613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038" y="1076325"/>
            <a:ext cx="2708275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479425" y="6080125"/>
            <a:ext cx="3406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Distribution of the number of analyses each analyst completed</a:t>
            </a: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5967413" y="1239838"/>
            <a:ext cx="290671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Small interquartile ranges suggest some consistency across analysts in analyzing fronts.</a:t>
            </a:r>
          </a:p>
          <a:p>
            <a:endParaRPr lang="en-US" sz="1600"/>
          </a:p>
          <a:p>
            <a:r>
              <a:rPr lang="en-US" sz="1600"/>
              <a:t>Larger variability across analysts in analyzing troughs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965575" y="6080125"/>
            <a:ext cx="49958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Distribution of the percentage of analyses for each analyst where front or trough was indicated</a:t>
            </a: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1143000" y="1211263"/>
            <a:ext cx="6461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n=33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31788" y="33020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Frequency of Fronts &amp; Troughs: 2000-2005</a:t>
            </a:r>
            <a:endParaRPr lang="en-US" sz="2400" b="1" i="1">
              <a:solidFill>
                <a:schemeClr val="bg1"/>
              </a:solidFill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 t="11298" b="1794"/>
          <a:stretch>
            <a:fillRect/>
          </a:stretch>
        </p:blipFill>
        <p:spPr bwMode="auto">
          <a:xfrm>
            <a:off x="788988" y="922338"/>
            <a:ext cx="7369175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411913" y="3382963"/>
            <a:ext cx="27320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Represents the number of fronts and troughs followed for their entire evolution within Great Lakes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12001" r="2257"/>
          <a:stretch>
            <a:fillRect/>
          </a:stretch>
        </p:blipFill>
        <p:spPr bwMode="auto">
          <a:xfrm>
            <a:off x="598035" y="883904"/>
            <a:ext cx="8112463" cy="460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31788" y="33020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Frequency of Front &amp; Trough Passages: 2000-2005</a:t>
            </a:r>
            <a:endParaRPr lang="en-US" sz="2400" b="1" i="1">
              <a:solidFill>
                <a:schemeClr val="bg1"/>
              </a:solidFill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32603" y="5576432"/>
            <a:ext cx="85544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Represents the number of fronts and troughs which passed over each individual Great Lake.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As an example, a single cold front would be counted for Lakes Superior and Michigan if it had passed over both during its evolution.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331788" y="33020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SLP Composites for Fronts that Crossed all Five Lakes</a:t>
            </a:r>
            <a:endParaRPr lang="en-US" sz="2400" b="1" i="1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8" y="868363"/>
            <a:ext cx="36195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913" y="868363"/>
            <a:ext cx="36068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550" y="3867150"/>
            <a:ext cx="361791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0088" y="3867150"/>
            <a:ext cx="3602037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1350" y="1766888"/>
            <a:ext cx="66357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1857375" y="3343275"/>
            <a:ext cx="1384300" cy="3857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Cold Fronts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5715000" y="3340100"/>
            <a:ext cx="1524000" cy="3857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Warm Fronts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1790700" y="6353175"/>
            <a:ext cx="1885950" cy="3857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Occluded Fronts</a:t>
            </a:r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5435600" y="6353175"/>
            <a:ext cx="1943100" cy="3857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Stationary Fronts</a:t>
            </a:r>
          </a:p>
        </p:txBody>
      </p:sp>
      <p:sp>
        <p:nvSpPr>
          <p:cNvPr id="9228" name="TextBox 7"/>
          <p:cNvSpPr txBox="1">
            <a:spLocks noChangeArrowheads="1"/>
          </p:cNvSpPr>
          <p:nvPr/>
        </p:nvSpPr>
        <p:spPr bwMode="auto">
          <a:xfrm>
            <a:off x="820738" y="855663"/>
            <a:ext cx="760412" cy="338137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n=208</a:t>
            </a:r>
          </a:p>
        </p:txBody>
      </p:sp>
      <p:sp>
        <p:nvSpPr>
          <p:cNvPr id="9229" name="TextBox 7"/>
          <p:cNvSpPr txBox="1">
            <a:spLocks noChangeArrowheads="1"/>
          </p:cNvSpPr>
          <p:nvPr/>
        </p:nvSpPr>
        <p:spPr bwMode="auto">
          <a:xfrm>
            <a:off x="4483100" y="858838"/>
            <a:ext cx="646113" cy="338137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n=24</a:t>
            </a:r>
          </a:p>
        </p:txBody>
      </p:sp>
      <p:sp>
        <p:nvSpPr>
          <p:cNvPr id="9230" name="TextBox 7"/>
          <p:cNvSpPr txBox="1">
            <a:spLocks noChangeArrowheads="1"/>
          </p:cNvSpPr>
          <p:nvPr/>
        </p:nvSpPr>
        <p:spPr bwMode="auto">
          <a:xfrm>
            <a:off x="828675" y="3857625"/>
            <a:ext cx="646113" cy="33813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n=16</a:t>
            </a:r>
          </a:p>
        </p:txBody>
      </p:sp>
      <p:sp>
        <p:nvSpPr>
          <p:cNvPr id="9231" name="TextBox 7"/>
          <p:cNvSpPr txBox="1">
            <a:spLocks noChangeArrowheads="1"/>
          </p:cNvSpPr>
          <p:nvPr/>
        </p:nvSpPr>
        <p:spPr bwMode="auto">
          <a:xfrm>
            <a:off x="4516438" y="3854450"/>
            <a:ext cx="646112" cy="33813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n=10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31788" y="33020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Summary: Front &amp; Trough Frequency</a:t>
            </a:r>
            <a:endParaRPr lang="en-US" sz="2400" b="1" i="1">
              <a:solidFill>
                <a:schemeClr val="bg1"/>
              </a:solidFill>
            </a:endParaRPr>
          </a:p>
        </p:txBody>
      </p:sp>
      <p:sp>
        <p:nvSpPr>
          <p:cNvPr id="16387" name="Rectangle 3"/>
          <p:cNvSpPr txBox="1">
            <a:spLocks/>
          </p:cNvSpPr>
          <p:nvPr/>
        </p:nvSpPr>
        <p:spPr bwMode="auto">
          <a:xfrm>
            <a:off x="585788" y="933450"/>
            <a:ext cx="8375650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spcAft>
                <a:spcPct val="40000"/>
              </a:spcAft>
              <a:buFont typeface="Arial" charset="0"/>
              <a:buChar char="•"/>
            </a:pPr>
            <a:endParaRPr lang="en-US" sz="2000" dirty="0"/>
          </a:p>
          <a:p>
            <a:pPr marL="228600" indent="-228600">
              <a:spcBef>
                <a:spcPct val="20000"/>
              </a:spcBef>
              <a:spcAft>
                <a:spcPct val="40000"/>
              </a:spcAft>
              <a:buFont typeface="Arial" charset="0"/>
              <a:buChar char="•"/>
            </a:pPr>
            <a:r>
              <a:rPr lang="en-US" sz="2000" dirty="0"/>
              <a:t>Cold fronts are the most common in the Great Lakes region, followed by stationary, warm, and occluded fronts.</a:t>
            </a:r>
          </a:p>
          <a:p>
            <a:pPr marL="228600" indent="-228600">
              <a:spcBef>
                <a:spcPct val="20000"/>
              </a:spcBef>
              <a:spcAft>
                <a:spcPct val="40000"/>
              </a:spcAft>
              <a:buFont typeface="Arial" charset="0"/>
              <a:buChar char="•"/>
            </a:pPr>
            <a:endParaRPr lang="en-US" sz="2000" dirty="0"/>
          </a:p>
          <a:p>
            <a:pPr marL="228600" indent="-228600">
              <a:spcBef>
                <a:spcPct val="20000"/>
              </a:spcBef>
              <a:spcAft>
                <a:spcPct val="40000"/>
              </a:spcAft>
              <a:buFont typeface="Arial" charset="0"/>
              <a:buChar char="•"/>
            </a:pPr>
            <a:r>
              <a:rPr lang="en-US" sz="2000" dirty="0"/>
              <a:t>Troughs are more frequent than cold fronts.</a:t>
            </a:r>
          </a:p>
          <a:p>
            <a:pPr marL="228600" indent="-228600">
              <a:spcBef>
                <a:spcPct val="20000"/>
              </a:spcBef>
              <a:spcAft>
                <a:spcPct val="40000"/>
              </a:spcAft>
              <a:buFont typeface="Arial" charset="0"/>
              <a:buChar char="•"/>
            </a:pPr>
            <a:endParaRPr lang="en-US" sz="2000" dirty="0"/>
          </a:p>
          <a:p>
            <a:pPr marL="228600" indent="-228600">
              <a:spcBef>
                <a:spcPct val="20000"/>
              </a:spcBef>
              <a:spcAft>
                <a:spcPct val="40000"/>
              </a:spcAft>
              <a:buFont typeface="Arial" charset="0"/>
              <a:buChar char="•"/>
            </a:pPr>
            <a:r>
              <a:rPr lang="en-US" sz="2000" dirty="0"/>
              <a:t>The frequency of fronts and troughs decreases from west to east across the lakes.</a:t>
            </a:r>
            <a:endParaRPr lang="en-US" sz="2000" dirty="0" smtClean="0"/>
          </a:p>
          <a:p>
            <a:pPr marL="228600" indent="-228600">
              <a:spcBef>
                <a:spcPct val="20000"/>
              </a:spcBef>
              <a:spcAft>
                <a:spcPct val="40000"/>
              </a:spcAft>
              <a:buFont typeface="Arial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2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877</Words>
  <Application>Microsoft Macintosh PowerPoint</Application>
  <PresentationFormat>On-screen Show (4:3)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Plymouth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mpayer</dc:creator>
  <cp:lastModifiedBy>Neil Laird</cp:lastModifiedBy>
  <cp:revision>226</cp:revision>
  <dcterms:created xsi:type="dcterms:W3CDTF">2011-03-23T02:24:01Z</dcterms:created>
  <dcterms:modified xsi:type="dcterms:W3CDTF">2011-03-23T02:51:15Z</dcterms:modified>
</cp:coreProperties>
</file>